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85" r:id="rId4"/>
  </p:sldMasterIdLst>
  <p:notesMasterIdLst>
    <p:notesMasterId r:id="rId12"/>
  </p:notesMasterIdLst>
  <p:handoutMasterIdLst>
    <p:handoutMasterId r:id="rId13"/>
  </p:handoutMasterIdLst>
  <p:sldIdLst>
    <p:sldId id="256" r:id="rId5"/>
    <p:sldId id="487" r:id="rId6"/>
    <p:sldId id="515" r:id="rId7"/>
    <p:sldId id="516" r:id="rId8"/>
    <p:sldId id="498" r:id="rId9"/>
    <p:sldId id="518" r:id="rId10"/>
    <p:sldId id="497"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sher-Colwill, Andrea" initials="FA" lastIdx="2" clrIdx="0"/>
  <p:cmAuthor id="1" name="Bussow, Mark A. EOP/OMB" initials="BMAE" lastIdx="2" clrIdx="1">
    <p:extLst>
      <p:ext uri="{19B8F6BF-5375-455C-9EA6-DF929625EA0E}">
        <p15:presenceInfo xmlns:p15="http://schemas.microsoft.com/office/powerpoint/2012/main" userId="Bussow, Mark A. EOP/OMB" providerId="None"/>
      </p:ext>
    </p:extLst>
  </p:cmAuthor>
  <p:cmAuthor id="2" name="Wiggins, Mary Ellen E. EOP/OMB" initials="WMEEE" lastIdx="5" clrIdx="2">
    <p:extLst>
      <p:ext uri="{19B8F6BF-5375-455C-9EA6-DF929625EA0E}">
        <p15:presenceInfo xmlns:p15="http://schemas.microsoft.com/office/powerpoint/2012/main" userId="Wiggins, Mary Ellen E. EOP/OMB" providerId="None"/>
      </p:ext>
    </p:extLst>
  </p:cmAuthor>
  <p:cmAuthor id="3" name="Dorsey, Michelle L. EOP/OMB" initials="DMLE" lastIdx="14" clrIdx="3">
    <p:extLst>
      <p:ext uri="{19B8F6BF-5375-455C-9EA6-DF929625EA0E}">
        <p15:presenceInfo xmlns:p15="http://schemas.microsoft.com/office/powerpoint/2012/main" userId="Dorsey, Michelle L. EOP/OM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A22C"/>
    <a:srgbClr val="008000"/>
    <a:srgbClr val="E6E8EA"/>
    <a:srgbClr val="D4D7DA"/>
    <a:srgbClr val="F1F2F3"/>
    <a:srgbClr val="A50021"/>
    <a:srgbClr val="6666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6395" autoAdjust="0"/>
  </p:normalViewPr>
  <p:slideViewPr>
    <p:cSldViewPr snapToGrid="0">
      <p:cViewPr varScale="1">
        <p:scale>
          <a:sx n="43" d="100"/>
          <a:sy n="43" d="100"/>
        </p:scale>
        <p:origin x="110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280" y="69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6"/>
            <a:ext cx="3039219" cy="465775"/>
          </a:xfrm>
          <a:prstGeom prst="rect">
            <a:avLst/>
          </a:prstGeom>
        </p:spPr>
        <p:txBody>
          <a:bodyPr vert="horz" lIns="92664" tIns="46331" rIns="92664" bIns="46331"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69602" y="6"/>
            <a:ext cx="3039219" cy="465775"/>
          </a:xfrm>
          <a:prstGeom prst="rect">
            <a:avLst/>
          </a:prstGeom>
        </p:spPr>
        <p:txBody>
          <a:bodyPr vert="horz" lIns="92664" tIns="46331" rIns="92664" bIns="46331" rtlCol="0"/>
          <a:lstStyle>
            <a:lvl1pPr algn="r" fontAlgn="auto">
              <a:spcBef>
                <a:spcPts val="0"/>
              </a:spcBef>
              <a:spcAft>
                <a:spcPts val="0"/>
              </a:spcAft>
              <a:defRPr sz="1200">
                <a:latin typeface="+mn-lt"/>
                <a:cs typeface="+mn-cs"/>
              </a:defRPr>
            </a:lvl1pPr>
          </a:lstStyle>
          <a:p>
            <a:pPr>
              <a:defRPr/>
            </a:pPr>
            <a:fld id="{46E18A7C-1E4B-4CA5-A5BE-97380EA5825B}" type="datetimeFigureOut">
              <a:rPr lang="en-US"/>
              <a:pPr>
                <a:defRPr/>
              </a:pPr>
              <a:t>7/26/2021</a:t>
            </a:fld>
            <a:endParaRPr lang="en-US" dirty="0"/>
          </a:p>
        </p:txBody>
      </p:sp>
      <p:sp>
        <p:nvSpPr>
          <p:cNvPr id="4" name="Footer Placeholder 3"/>
          <p:cNvSpPr>
            <a:spLocks noGrp="1"/>
          </p:cNvSpPr>
          <p:nvPr>
            <p:ph type="ftr" sz="quarter" idx="2"/>
          </p:nvPr>
        </p:nvSpPr>
        <p:spPr>
          <a:xfrm>
            <a:off x="12" y="8844934"/>
            <a:ext cx="3039219" cy="449878"/>
          </a:xfrm>
          <a:prstGeom prst="rect">
            <a:avLst/>
          </a:prstGeom>
        </p:spPr>
        <p:txBody>
          <a:bodyPr vert="horz" lIns="92664" tIns="46331" rIns="92664" bIns="46331"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69602" y="8829042"/>
            <a:ext cx="3039219" cy="465775"/>
          </a:xfrm>
          <a:prstGeom prst="rect">
            <a:avLst/>
          </a:prstGeom>
        </p:spPr>
        <p:txBody>
          <a:bodyPr vert="horz" lIns="92664" tIns="46331" rIns="92664" bIns="46331" rtlCol="0" anchor="b"/>
          <a:lstStyle>
            <a:lvl1pPr algn="r" fontAlgn="auto">
              <a:spcBef>
                <a:spcPts val="0"/>
              </a:spcBef>
              <a:spcAft>
                <a:spcPts val="0"/>
              </a:spcAft>
              <a:defRPr sz="1200">
                <a:latin typeface="+mn-lt"/>
                <a:cs typeface="+mn-cs"/>
              </a:defRPr>
            </a:lvl1pPr>
          </a:lstStyle>
          <a:p>
            <a:pPr>
              <a:defRPr/>
            </a:pPr>
            <a:fld id="{F770221B-DCCF-4CF6-A176-F1569CDC927D}" type="slidenum">
              <a:rPr lang="en-US"/>
              <a:pPr>
                <a:defRPr/>
              </a:pPr>
              <a:t>‹#›</a:t>
            </a:fld>
            <a:endParaRPr lang="en-US" dirty="0"/>
          </a:p>
        </p:txBody>
      </p:sp>
    </p:spTree>
    <p:extLst>
      <p:ext uri="{BB962C8B-B14F-4D97-AF65-F5344CB8AC3E}">
        <p14:creationId xmlns:p14="http://schemas.microsoft.com/office/powerpoint/2010/main" val="19946373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6"/>
            <a:ext cx="3039219" cy="465775"/>
          </a:xfrm>
          <a:prstGeom prst="rect">
            <a:avLst/>
          </a:prstGeom>
        </p:spPr>
        <p:txBody>
          <a:bodyPr vert="horz" lIns="92664" tIns="46331" rIns="92664" bIns="46331"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69602" y="6"/>
            <a:ext cx="3039219" cy="465775"/>
          </a:xfrm>
          <a:prstGeom prst="rect">
            <a:avLst/>
          </a:prstGeom>
        </p:spPr>
        <p:txBody>
          <a:bodyPr vert="horz" lIns="92664" tIns="46331" rIns="92664" bIns="46331" rtlCol="0"/>
          <a:lstStyle>
            <a:lvl1pPr algn="r" fontAlgn="auto">
              <a:spcBef>
                <a:spcPts val="0"/>
              </a:spcBef>
              <a:spcAft>
                <a:spcPts val="0"/>
              </a:spcAft>
              <a:defRPr sz="1200">
                <a:latin typeface="+mn-lt"/>
                <a:cs typeface="+mn-cs"/>
              </a:defRPr>
            </a:lvl1pPr>
          </a:lstStyle>
          <a:p>
            <a:pPr>
              <a:defRPr/>
            </a:pPr>
            <a:fld id="{73009DB8-3D72-4311-B9D8-FE0E7F7653D4}" type="datetimeFigureOut">
              <a:rPr lang="en-US"/>
              <a:pPr>
                <a:defRPr/>
              </a:pPr>
              <a:t>7/26/2021</a:t>
            </a:fld>
            <a:endParaRPr lang="en-US" dirty="0"/>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2664" tIns="46331" rIns="92664" bIns="46331" rtlCol="0" anchor="ctr"/>
          <a:lstStyle/>
          <a:p>
            <a:pPr lvl="0"/>
            <a:endParaRPr lang="en-US" noProof="0" dirty="0"/>
          </a:p>
        </p:txBody>
      </p:sp>
      <p:sp>
        <p:nvSpPr>
          <p:cNvPr id="5" name="Notes Placeholder 4"/>
          <p:cNvSpPr>
            <a:spLocks noGrp="1"/>
          </p:cNvSpPr>
          <p:nvPr>
            <p:ph type="body" sz="quarter" idx="3"/>
          </p:nvPr>
        </p:nvSpPr>
        <p:spPr>
          <a:xfrm>
            <a:off x="701360" y="4416112"/>
            <a:ext cx="5607684" cy="4182426"/>
          </a:xfrm>
          <a:prstGeom prst="rect">
            <a:avLst/>
          </a:prstGeom>
        </p:spPr>
        <p:txBody>
          <a:bodyPr vert="horz" lIns="92664" tIns="46331" rIns="92664" bIns="46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2" y="8829042"/>
            <a:ext cx="3039219" cy="465775"/>
          </a:xfrm>
          <a:prstGeom prst="rect">
            <a:avLst/>
          </a:prstGeom>
        </p:spPr>
        <p:txBody>
          <a:bodyPr vert="horz" lIns="92664" tIns="46331" rIns="92664" bIns="46331" rtlCol="0" anchor="b"/>
          <a:lstStyle>
            <a:lvl1pPr algn="l" fontAlgn="auto">
              <a:spcBef>
                <a:spcPts val="0"/>
              </a:spcBef>
              <a:spcAft>
                <a:spcPts val="0"/>
              </a:spcAft>
              <a:defRPr sz="1200">
                <a:latin typeface="+mn-lt"/>
                <a:cs typeface="+mn-cs"/>
              </a:defRPr>
            </a:lvl1pPr>
          </a:lstStyle>
          <a:p>
            <a:pPr>
              <a:defRPr/>
            </a:pPr>
            <a:r>
              <a:rPr lang="en-US" dirty="0"/>
              <a:t>*Please indicate the performance measures that relate to Agency Priority Goals with an asterisk</a:t>
            </a:r>
          </a:p>
        </p:txBody>
      </p:sp>
      <p:sp>
        <p:nvSpPr>
          <p:cNvPr id="7" name="Slide Number Placeholder 6"/>
          <p:cNvSpPr>
            <a:spLocks noGrp="1"/>
          </p:cNvSpPr>
          <p:nvPr>
            <p:ph type="sldNum" sz="quarter" idx="5"/>
          </p:nvPr>
        </p:nvSpPr>
        <p:spPr>
          <a:xfrm>
            <a:off x="3969602" y="8829042"/>
            <a:ext cx="3039219" cy="465775"/>
          </a:xfrm>
          <a:prstGeom prst="rect">
            <a:avLst/>
          </a:prstGeom>
        </p:spPr>
        <p:txBody>
          <a:bodyPr vert="horz" lIns="92664" tIns="46331" rIns="92664" bIns="46331" rtlCol="0" anchor="b"/>
          <a:lstStyle>
            <a:lvl1pPr algn="r" fontAlgn="auto">
              <a:spcBef>
                <a:spcPts val="0"/>
              </a:spcBef>
              <a:spcAft>
                <a:spcPts val="0"/>
              </a:spcAft>
              <a:defRPr sz="1200">
                <a:latin typeface="+mn-lt"/>
                <a:cs typeface="+mn-cs"/>
              </a:defRPr>
            </a:lvl1pPr>
          </a:lstStyle>
          <a:p>
            <a:pPr>
              <a:defRPr/>
            </a:pPr>
            <a:fld id="{50FF4534-B329-401B-AE23-89FA4CAE54CB}" type="slidenum">
              <a:rPr lang="en-US"/>
              <a:pPr>
                <a:defRPr/>
              </a:pPr>
              <a:t>‹#›</a:t>
            </a:fld>
            <a:endParaRPr lang="en-US" dirty="0"/>
          </a:p>
        </p:txBody>
      </p:sp>
    </p:spTree>
    <p:extLst>
      <p:ext uri="{BB962C8B-B14F-4D97-AF65-F5344CB8AC3E}">
        <p14:creationId xmlns:p14="http://schemas.microsoft.com/office/powerpoint/2010/main" val="22541292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719138"/>
            <a:ext cx="4645025" cy="3484562"/>
          </a:xfrm>
        </p:spPr>
      </p:sp>
      <p:sp>
        <p:nvSpPr>
          <p:cNvPr id="4" name="Slide Number Placeholder 3"/>
          <p:cNvSpPr>
            <a:spLocks noGrp="1"/>
          </p:cNvSpPr>
          <p:nvPr>
            <p:ph type="sldNum" sz="quarter" idx="10"/>
          </p:nvPr>
        </p:nvSpPr>
        <p:spPr/>
        <p:txBody>
          <a:bodyPr/>
          <a:lstStyle/>
          <a:p>
            <a:pPr>
              <a:defRPr/>
            </a:pPr>
            <a:fld id="{50FF4534-B329-401B-AE23-89FA4CAE54CB}" type="slidenum">
              <a:rPr lang="en-US"/>
              <a:pPr>
                <a:defRPr/>
              </a:pPr>
              <a:t>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414217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F4534-B329-401B-AE23-89FA4CAE54C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216790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F4534-B329-401B-AE23-89FA4CAE54C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405514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F4534-B329-401B-AE23-89FA4CAE54C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364994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0FF4534-B329-401B-AE23-89FA4CAE54CB}" type="slidenum">
              <a:rPr lang="en-US"/>
              <a:pPr>
                <a:defRPr/>
              </a:pPr>
              <a:t>5</a:t>
            </a:fld>
            <a:endParaRPr lang="en-US" dirty="0"/>
          </a:p>
        </p:txBody>
      </p:sp>
      <p:sp>
        <p:nvSpPr>
          <p:cNvPr id="6" name="Notes Placeholder 5"/>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216718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0FF4534-B329-401B-AE23-89FA4CAE54CB}" type="slidenum">
              <a:rPr lang="en-US"/>
              <a:pPr>
                <a:defRPr/>
              </a:pPr>
              <a:t>6</a:t>
            </a:fld>
            <a:endParaRPr lang="en-US" dirty="0"/>
          </a:p>
        </p:txBody>
      </p:sp>
      <p:sp>
        <p:nvSpPr>
          <p:cNvPr id="6" name="Notes Placeholder 5"/>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3027710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9357" y="3630258"/>
            <a:ext cx="1682044" cy="1017942"/>
          </a:xfrm>
        </p:spPr>
        <p:txBody>
          <a:bodyPr numCol="1">
            <a:normAutofit/>
          </a:bodyPr>
          <a:lstStyle>
            <a:lvl1pPr marL="0" marR="0" indent="0" algn="l" defTabSz="514350" rtl="0" eaLnBrk="1" fontAlgn="auto" latinLnBrk="0" hangingPunct="1">
              <a:lnSpc>
                <a:spcPct val="90000"/>
              </a:lnSpc>
              <a:spcBef>
                <a:spcPts val="563"/>
              </a:spcBef>
              <a:spcAft>
                <a:spcPts val="0"/>
              </a:spcAft>
              <a:buClr>
                <a:schemeClr val="tx1"/>
              </a:buClr>
              <a:buSzPct val="80000"/>
              <a:buFontTx/>
              <a:buNone/>
              <a:tabLst/>
              <a:defRPr sz="1050" b="1"/>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7" name="Title 6"/>
          <p:cNvSpPr>
            <a:spLocks noGrp="1"/>
          </p:cNvSpPr>
          <p:nvPr>
            <p:ph type="title"/>
          </p:nvPr>
        </p:nvSpPr>
        <p:spPr>
          <a:xfrm>
            <a:off x="1600200" y="1371600"/>
            <a:ext cx="7886700" cy="1173163"/>
          </a:xfrm>
        </p:spPr>
        <p:txBody>
          <a:bodyPr anchor="ctr"/>
          <a:lstStyle>
            <a:lvl1pPr>
              <a:defRPr sz="2100"/>
            </a:lvl1pPr>
          </a:lstStyle>
          <a:p>
            <a:r>
              <a:rPr lang="en-US"/>
              <a:t>Click to edit Master title style</a:t>
            </a:r>
            <a:endParaRPr lang="en-US" dirty="0"/>
          </a:p>
        </p:txBody>
      </p:sp>
      <p:sp>
        <p:nvSpPr>
          <p:cNvPr id="17" name="Text Placeholder 16"/>
          <p:cNvSpPr>
            <a:spLocks noGrp="1"/>
          </p:cNvSpPr>
          <p:nvPr>
            <p:ph type="body" sz="quarter" idx="11" hasCustomPrompt="1"/>
          </p:nvPr>
        </p:nvSpPr>
        <p:spPr>
          <a:xfrm>
            <a:off x="1752600" y="2819400"/>
            <a:ext cx="6553200" cy="609600"/>
          </a:xfrm>
        </p:spPr>
        <p:txBody>
          <a:bodyPr/>
          <a:lstStyle>
            <a:lvl1pPr algn="l">
              <a:defRPr/>
            </a:lvl1pPr>
          </a:lstStyle>
          <a:p>
            <a:pPr algn="l"/>
            <a:r>
              <a:rPr lang="en-US" sz="1500" b="1" dirty="0"/>
              <a:t>Click to edit Master subtitle style</a:t>
            </a:r>
          </a:p>
        </p:txBody>
      </p:sp>
      <p:sp>
        <p:nvSpPr>
          <p:cNvPr id="19" name="Text Placeholder 18"/>
          <p:cNvSpPr>
            <a:spLocks noGrp="1"/>
          </p:cNvSpPr>
          <p:nvPr>
            <p:ph type="body" sz="quarter" idx="12" hasCustomPrompt="1"/>
          </p:nvPr>
        </p:nvSpPr>
        <p:spPr>
          <a:xfrm>
            <a:off x="4264380" y="3630616"/>
            <a:ext cx="1682044" cy="1017587"/>
          </a:xfrm>
        </p:spPr>
        <p:txBody>
          <a:bodyPr>
            <a:normAutofit/>
          </a:bodyPr>
          <a:lstStyle>
            <a:lvl1pPr marL="0" marR="0" indent="0" algn="l" defTabSz="514350" rtl="0" eaLnBrk="1" fontAlgn="auto" latinLnBrk="0" hangingPunct="1">
              <a:lnSpc>
                <a:spcPct val="90000"/>
              </a:lnSpc>
              <a:spcBef>
                <a:spcPts val="563"/>
              </a:spcBef>
              <a:spcAft>
                <a:spcPts val="0"/>
              </a:spcAft>
              <a:buClr>
                <a:schemeClr val="tx1"/>
              </a:buClr>
              <a:buSzPct val="80000"/>
              <a:buFontTx/>
              <a:buNone/>
              <a:tabLst/>
              <a:defRPr lang="en-US" sz="1050" b="1" kern="1200" dirty="0" smtClean="0">
                <a:solidFill>
                  <a:schemeClr val="tx1"/>
                </a:solidFill>
                <a:latin typeface="+mn-lt"/>
                <a:ea typeface="+mn-ea"/>
                <a:cs typeface="+mn-cs"/>
              </a:defRPr>
            </a:lvl1pPr>
          </a:lstStyle>
          <a:p>
            <a:r>
              <a:rPr lang="en-US" dirty="0"/>
              <a:t>Click to edit Master subtitle style</a:t>
            </a:r>
          </a:p>
        </p:txBody>
      </p:sp>
      <p:sp>
        <p:nvSpPr>
          <p:cNvPr id="21" name="Text Placeholder 20"/>
          <p:cNvSpPr>
            <a:spLocks noGrp="1"/>
          </p:cNvSpPr>
          <p:nvPr>
            <p:ph type="body" sz="quarter" idx="13" hasCustomPrompt="1"/>
          </p:nvPr>
        </p:nvSpPr>
        <p:spPr>
          <a:xfrm>
            <a:off x="6629400" y="3657604"/>
            <a:ext cx="1676400" cy="1017587"/>
          </a:xfrm>
        </p:spPr>
        <p:txBody>
          <a:bodyPr>
            <a:normAutofit/>
          </a:bodyPr>
          <a:lstStyle>
            <a:lvl1pPr marL="0" marR="0" indent="0" algn="l" defTabSz="514350" rtl="0" eaLnBrk="1" fontAlgn="auto" latinLnBrk="0" hangingPunct="1">
              <a:lnSpc>
                <a:spcPct val="90000"/>
              </a:lnSpc>
              <a:spcBef>
                <a:spcPts val="563"/>
              </a:spcBef>
              <a:spcAft>
                <a:spcPts val="0"/>
              </a:spcAft>
              <a:buClr>
                <a:schemeClr val="tx1"/>
              </a:buClr>
              <a:buSzPct val="80000"/>
              <a:buFontTx/>
              <a:buNone/>
              <a:tabLst/>
              <a:defRPr lang="en-US" sz="1050" b="1" kern="1200" dirty="0" smtClean="0">
                <a:solidFill>
                  <a:schemeClr val="tx1"/>
                </a:solidFill>
                <a:latin typeface="+mn-lt"/>
                <a:ea typeface="+mn-ea"/>
                <a:cs typeface="+mn-cs"/>
              </a:defRPr>
            </a:lvl1pPr>
          </a:lstStyle>
          <a:p>
            <a:r>
              <a:rPr lang="en-US" dirty="0"/>
              <a:t>Click to edit Master subtitle style</a:t>
            </a:r>
          </a:p>
        </p:txBody>
      </p:sp>
      <p:sp>
        <p:nvSpPr>
          <p:cNvPr id="2" name="Rectangle 1"/>
          <p:cNvSpPr/>
          <p:nvPr/>
        </p:nvSpPr>
        <p:spPr>
          <a:xfrm>
            <a:off x="0" y="1371997"/>
            <a:ext cx="1255989" cy="11727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0"/>
          </p:nvPr>
        </p:nvSpPr>
        <p:spPr>
          <a:xfrm>
            <a:off x="156538" y="1468437"/>
            <a:ext cx="979488" cy="979488"/>
          </a:xfrm>
        </p:spPr>
        <p:txBody>
          <a:bodyPr/>
          <a:lstStyle/>
          <a:p>
            <a:r>
              <a:rPr lang="en-US" dirty="0"/>
              <a:t>Click icon to add picture</a:t>
            </a:r>
          </a:p>
        </p:txBody>
      </p:sp>
    </p:spTree>
    <p:extLst>
      <p:ext uri="{BB962C8B-B14F-4D97-AF65-F5344CB8AC3E}">
        <p14:creationId xmlns:p14="http://schemas.microsoft.com/office/powerpoint/2010/main" val="182298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57400" y="365127"/>
            <a:ext cx="6457950" cy="396874"/>
          </a:xfrm>
        </p:spPr>
        <p:txBody>
          <a:bodyPr>
            <a:noAutofit/>
          </a:bodyPr>
          <a:lstStyle>
            <a:lvl1pPr>
              <a:defRPr sz="1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pPr>
              <a:defRPr/>
            </a:pPr>
            <a:fld id="{76CB3B7C-A4C3-4582-A892-33FFA8B1DEB9}" type="slidenum">
              <a:rPr lang="en-US" smtClean="0"/>
              <a:pPr>
                <a:defRPr/>
              </a:pPr>
              <a:t>‹#›</a:t>
            </a:fld>
            <a:endParaRPr lang="en-US" dirty="0"/>
          </a:p>
        </p:txBody>
      </p:sp>
    </p:spTree>
    <p:extLst>
      <p:ext uri="{BB962C8B-B14F-4D97-AF65-F5344CB8AC3E}">
        <p14:creationId xmlns:p14="http://schemas.microsoft.com/office/powerpoint/2010/main" val="405836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1219199"/>
            <a:ext cx="1971675" cy="49577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1219200"/>
            <a:ext cx="5800725" cy="4957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pPr>
              <a:defRPr/>
            </a:pPr>
            <a:fld id="{6A609018-3517-4D44-9489-AB74389E0E90}" type="slidenum">
              <a:rPr lang="en-US" smtClean="0"/>
              <a:pPr>
                <a:defRPr/>
              </a:pPr>
              <a:t>‹#›</a:t>
            </a:fld>
            <a:endParaRPr lang="en-US" dirty="0"/>
          </a:p>
        </p:txBody>
      </p:sp>
    </p:spTree>
    <p:extLst>
      <p:ext uri="{BB962C8B-B14F-4D97-AF65-F5344CB8AC3E}">
        <p14:creationId xmlns:p14="http://schemas.microsoft.com/office/powerpoint/2010/main" val="360676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9"/>
          <p:cNvSpPr>
            <a:spLocks noGrp="1"/>
          </p:cNvSpPr>
          <p:nvPr>
            <p:ph type="sldNum" sz="quarter" idx="10"/>
          </p:nvPr>
        </p:nvSpPr>
        <p:spPr>
          <a:xfrm>
            <a:off x="8686800" y="6629400"/>
            <a:ext cx="152400" cy="228600"/>
          </a:xfrm>
        </p:spPr>
        <p:txBody>
          <a:bodyPr/>
          <a:lstStyle/>
          <a:p>
            <a:pPr>
              <a:defRPr/>
            </a:pPr>
            <a:fld id="{D0D54715-C98C-48DA-B0D7-91A96D2CA1F2}" type="slidenum">
              <a:rPr lang="en-US" smtClean="0"/>
              <a:pPr>
                <a:defRPr/>
              </a:pPr>
              <a:t>‹#›</a:t>
            </a:fld>
            <a:endParaRPr lang="en-US" dirty="0"/>
          </a:p>
        </p:txBody>
      </p:sp>
    </p:spTree>
    <p:extLst>
      <p:ext uri="{BB962C8B-B14F-4D97-AF65-F5344CB8AC3E}">
        <p14:creationId xmlns:p14="http://schemas.microsoft.com/office/powerpoint/2010/main" val="421125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628650" y="1103489"/>
            <a:ext cx="7886700" cy="5073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a:lstStyle>
            <a:lvl1pPr>
              <a:defRPr sz="900"/>
            </a:lvl1pPr>
          </a:lstStyle>
          <a:p>
            <a:pPr>
              <a:defRPr/>
            </a:pPr>
            <a:fld id="{A8673FB3-C29E-47C8-9BFD-B08D4E5245E2}" type="slidenum">
              <a:rPr lang="en-US" smtClean="0"/>
              <a:pPr>
                <a:defRPr/>
              </a:pPr>
              <a:t>‹#›</a:t>
            </a:fld>
            <a:endParaRPr lang="en-US" dirty="0"/>
          </a:p>
        </p:txBody>
      </p:sp>
    </p:spTree>
    <p:extLst>
      <p:ext uri="{BB962C8B-B14F-4D97-AF65-F5344CB8AC3E}">
        <p14:creationId xmlns:p14="http://schemas.microsoft.com/office/powerpoint/2010/main" val="397354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591300" cy="533400"/>
          </a:xfrm>
        </p:spPr>
        <p:txBody>
          <a:bodyPr anchor="ctr"/>
          <a:lstStyle>
            <a:lvl1pPr>
              <a:defRPr sz="15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8" name="Slide Number Placeholder 7"/>
          <p:cNvSpPr>
            <a:spLocks noGrp="1"/>
          </p:cNvSpPr>
          <p:nvPr>
            <p:ph type="sldNum" sz="quarter" idx="10"/>
          </p:nvPr>
        </p:nvSpPr>
        <p:spPr/>
        <p:txBody>
          <a:bodyPr/>
          <a:lstStyle/>
          <a:p>
            <a:pPr>
              <a:defRPr/>
            </a:pPr>
            <a:fld id="{47420569-7746-48CD-AF55-182514A6F7DA}" type="slidenum">
              <a:rPr lang="en-US" smtClean="0"/>
              <a:pPr>
                <a:defRPr/>
              </a:pPr>
              <a:t>‹#›</a:t>
            </a:fld>
            <a:endParaRPr lang="en-US" dirty="0"/>
          </a:p>
        </p:txBody>
      </p:sp>
    </p:spTree>
    <p:extLst>
      <p:ext uri="{BB962C8B-B14F-4D97-AF65-F5344CB8AC3E}">
        <p14:creationId xmlns:p14="http://schemas.microsoft.com/office/powerpoint/2010/main" val="47834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700" y="304804"/>
            <a:ext cx="7886700" cy="487363"/>
          </a:xfrm>
        </p:spPr>
        <p:txBody>
          <a:bodyPr/>
          <a:lstStyle>
            <a:lvl1pPr>
              <a:defRPr sz="1500"/>
            </a:lvl1pPr>
          </a:lstStyle>
          <a:p>
            <a:r>
              <a:rPr lang="en-US"/>
              <a:t>Click to edit Master title style</a:t>
            </a:r>
            <a:endParaRPr lang="en-US" dirty="0"/>
          </a:p>
        </p:txBody>
      </p:sp>
      <p:sp>
        <p:nvSpPr>
          <p:cNvPr id="3" name="Content Placeholder 2"/>
          <p:cNvSpPr>
            <a:spLocks noGrp="1"/>
          </p:cNvSpPr>
          <p:nvPr>
            <p:ph sz="half" idx="1"/>
          </p:nvPr>
        </p:nvSpPr>
        <p:spPr>
          <a:xfrm>
            <a:off x="628650" y="1097848"/>
            <a:ext cx="3886200" cy="5079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097848"/>
            <a:ext cx="3886200" cy="5079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pPr>
              <a:defRPr/>
            </a:pPr>
            <a:fld id="{E27F2626-5647-4C95-95FE-50FA160DC312}" type="slidenum">
              <a:rPr lang="en-US" smtClean="0"/>
              <a:pPr>
                <a:defRPr/>
              </a:pPr>
              <a:t>‹#›</a:t>
            </a:fld>
            <a:endParaRPr lang="en-US" dirty="0"/>
          </a:p>
        </p:txBody>
      </p:sp>
    </p:spTree>
    <p:extLst>
      <p:ext uri="{BB962C8B-B14F-4D97-AF65-F5344CB8AC3E}">
        <p14:creationId xmlns:p14="http://schemas.microsoft.com/office/powerpoint/2010/main" val="31475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152400"/>
            <a:ext cx="7886700" cy="1325563"/>
          </a:xfrm>
        </p:spPr>
        <p:txBody>
          <a:bodyPr/>
          <a:lstStyle>
            <a:lvl1pPr>
              <a:defRPr lang="en-US" sz="15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0"/>
          </p:nvPr>
        </p:nvSpPr>
        <p:spPr/>
        <p:txBody>
          <a:bodyPr/>
          <a:lstStyle/>
          <a:p>
            <a:pPr>
              <a:defRPr/>
            </a:pPr>
            <a:fld id="{080FF5CF-EFE5-4A4A-A96E-F1E17A2A09BD}" type="slidenum">
              <a:rPr lang="en-US" smtClean="0"/>
              <a:pPr>
                <a:defRPr/>
              </a:pPr>
              <a:t>‹#›</a:t>
            </a:fld>
            <a:endParaRPr lang="en-US" dirty="0"/>
          </a:p>
        </p:txBody>
      </p:sp>
    </p:spTree>
    <p:extLst>
      <p:ext uri="{BB962C8B-B14F-4D97-AF65-F5344CB8AC3E}">
        <p14:creationId xmlns:p14="http://schemas.microsoft.com/office/powerpoint/2010/main" val="294301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1500" b="1" kern="1200" dirty="0">
                <a:solidFill>
                  <a:schemeClr val="bg1"/>
                </a:solidFill>
                <a:latin typeface="+mj-lt"/>
                <a:ea typeface="+mj-ea"/>
                <a:cs typeface="+mj-cs"/>
              </a:defRPr>
            </a:lvl1pPr>
          </a:lstStyle>
          <a:p>
            <a:r>
              <a:rPr lang="en-US"/>
              <a:t>Click to edit Master title style</a:t>
            </a:r>
            <a:endParaRPr lang="en-US" dirty="0"/>
          </a:p>
        </p:txBody>
      </p:sp>
      <p:sp>
        <p:nvSpPr>
          <p:cNvPr id="4" name="Slide Number Placeholder 6"/>
          <p:cNvSpPr>
            <a:spLocks noGrp="1"/>
          </p:cNvSpPr>
          <p:nvPr>
            <p:ph type="sldNum" sz="quarter" idx="10"/>
          </p:nvPr>
        </p:nvSpPr>
        <p:spPr>
          <a:xfrm>
            <a:off x="8629456" y="6629400"/>
            <a:ext cx="223176" cy="228600"/>
          </a:xfrm>
        </p:spPr>
        <p:txBody>
          <a:bodyPr/>
          <a:lstStyle/>
          <a:p>
            <a:pPr>
              <a:defRPr/>
            </a:pPr>
            <a:fld id="{B18E8902-04E4-4F7B-A445-6BB141A709A0}" type="slidenum">
              <a:rPr lang="en-US" smtClean="0"/>
              <a:pPr>
                <a:defRPr/>
              </a:pPr>
              <a:t>‹#›</a:t>
            </a:fld>
            <a:endParaRPr lang="en-US" dirty="0"/>
          </a:p>
        </p:txBody>
      </p:sp>
    </p:spTree>
    <p:extLst>
      <p:ext uri="{BB962C8B-B14F-4D97-AF65-F5344CB8AC3E}">
        <p14:creationId xmlns:p14="http://schemas.microsoft.com/office/powerpoint/2010/main" val="147802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6323B054-33F4-442A-94F9-CF4ACA445542}" type="slidenum">
              <a:rPr lang="en-US" smtClean="0"/>
              <a:pPr>
                <a:defRPr/>
              </a:pPr>
              <a:t>‹#›</a:t>
            </a:fld>
            <a:endParaRPr lang="en-US" dirty="0"/>
          </a:p>
        </p:txBody>
      </p:sp>
    </p:spTree>
    <p:extLst>
      <p:ext uri="{BB962C8B-B14F-4D97-AF65-F5344CB8AC3E}">
        <p14:creationId xmlns:p14="http://schemas.microsoft.com/office/powerpoint/2010/main" val="76974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2" y="304804"/>
            <a:ext cx="5181601" cy="466723"/>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987426"/>
            <a:ext cx="2949178" cy="4881562"/>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9" name="Slide Number Placeholder 8"/>
          <p:cNvSpPr>
            <a:spLocks noGrp="1"/>
          </p:cNvSpPr>
          <p:nvPr>
            <p:ph type="sldNum" sz="quarter" idx="10"/>
          </p:nvPr>
        </p:nvSpPr>
        <p:spPr/>
        <p:txBody>
          <a:bodyPr/>
          <a:lstStyle/>
          <a:p>
            <a:pPr>
              <a:defRPr/>
            </a:pPr>
            <a:fld id="{78378FB6-EC10-489B-820E-CFAB31844336}" type="slidenum">
              <a:rPr lang="en-US" smtClean="0"/>
              <a:pPr>
                <a:defRPr/>
              </a:pPr>
              <a:t>‹#›</a:t>
            </a:fld>
            <a:endParaRPr lang="en-US" dirty="0"/>
          </a:p>
        </p:txBody>
      </p:sp>
    </p:spTree>
    <p:extLst>
      <p:ext uri="{BB962C8B-B14F-4D97-AF65-F5344CB8AC3E}">
        <p14:creationId xmlns:p14="http://schemas.microsoft.com/office/powerpoint/2010/main" val="276489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2" y="304800"/>
            <a:ext cx="5847159" cy="457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129064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4" name="Text Placeholder 3"/>
          <p:cNvSpPr>
            <a:spLocks noGrp="1"/>
          </p:cNvSpPr>
          <p:nvPr>
            <p:ph type="body" sz="half" idx="2"/>
          </p:nvPr>
        </p:nvSpPr>
        <p:spPr>
          <a:xfrm>
            <a:off x="629841" y="1290638"/>
            <a:ext cx="2949178" cy="4881562"/>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10" name="Slide Number Placeholder 9"/>
          <p:cNvSpPr>
            <a:spLocks noGrp="1"/>
          </p:cNvSpPr>
          <p:nvPr>
            <p:ph type="sldNum" sz="quarter" idx="10"/>
          </p:nvPr>
        </p:nvSpPr>
        <p:spPr/>
        <p:txBody>
          <a:bodyPr/>
          <a:lstStyle/>
          <a:p>
            <a:pPr>
              <a:defRPr/>
            </a:pPr>
            <a:fld id="{76500AFE-7403-435C-8413-901EC948BB62}" type="slidenum">
              <a:rPr lang="en-US" smtClean="0"/>
              <a:pPr>
                <a:defRPr/>
              </a:pPr>
              <a:t>‹#›</a:t>
            </a:fld>
            <a:endParaRPr lang="en-US" dirty="0"/>
          </a:p>
        </p:txBody>
      </p:sp>
    </p:spTree>
    <p:extLst>
      <p:ext uri="{BB962C8B-B14F-4D97-AF65-F5344CB8AC3E}">
        <p14:creationId xmlns:p14="http://schemas.microsoft.com/office/powerpoint/2010/main" val="20552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0648" y="228600"/>
            <a:ext cx="6224701" cy="39687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29456" y="6629400"/>
            <a:ext cx="223176" cy="228600"/>
          </a:xfrm>
          <a:prstGeom prst="rect">
            <a:avLst/>
          </a:prstGeom>
        </p:spPr>
        <p:txBody>
          <a:bodyPr vert="horz" lIns="0" tIns="45720" rIns="0" bIns="45720" rtlCol="0" anchor="ctr"/>
          <a:lstStyle>
            <a:lvl1pPr marL="0" indent="0" algn="ctr">
              <a:defRPr sz="900" b="1">
                <a:solidFill>
                  <a:schemeClr val="tx1"/>
                </a:solidFill>
              </a:defRPr>
            </a:lvl1pPr>
          </a:lstStyle>
          <a:p>
            <a:pPr>
              <a:defRPr/>
            </a:pPr>
            <a:fld id="{D0D54715-C98C-48DA-B0D7-91A96D2CA1F2}" type="slidenum">
              <a:rPr lang="en-US" smtClean="0"/>
              <a:pPr>
                <a:defRPr/>
              </a:pPr>
              <a:t>‹#›</a:t>
            </a:fld>
            <a:endParaRPr lang="en-US" dirty="0"/>
          </a:p>
        </p:txBody>
      </p:sp>
    </p:spTree>
    <p:extLst>
      <p:ext uri="{BB962C8B-B14F-4D97-AF65-F5344CB8AC3E}">
        <p14:creationId xmlns:p14="http://schemas.microsoft.com/office/powerpoint/2010/main" val="430583811"/>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hf hdr="0" dt="0"/>
  <p:txStyles>
    <p:titleStyle>
      <a:lvl1pPr algn="l" defTabSz="514350" rtl="0" eaLnBrk="1" latinLnBrk="0" hangingPunct="1">
        <a:lnSpc>
          <a:spcPct val="90000"/>
        </a:lnSpc>
        <a:spcBef>
          <a:spcPct val="0"/>
        </a:spcBef>
        <a:buNone/>
        <a:defRPr sz="1800" b="1" kern="1200">
          <a:solidFill>
            <a:schemeClr val="bg1"/>
          </a:solidFill>
          <a:latin typeface="+mj-lt"/>
          <a:ea typeface="+mj-ea"/>
          <a:cs typeface="+mj-cs"/>
        </a:defRPr>
      </a:lvl1pPr>
    </p:titleStyle>
    <p:bodyStyle>
      <a:lvl1pPr marL="0" indent="0" algn="l" defTabSz="514350" rtl="0" eaLnBrk="1" latinLnBrk="0" hangingPunct="1">
        <a:lnSpc>
          <a:spcPct val="90000"/>
        </a:lnSpc>
        <a:spcBef>
          <a:spcPts val="563"/>
        </a:spcBef>
        <a:buClr>
          <a:schemeClr val="tx1"/>
        </a:buClr>
        <a:buSzPct val="80000"/>
        <a:buFontTx/>
        <a:buNone/>
        <a:defRPr sz="1500" kern="1200">
          <a:solidFill>
            <a:schemeClr val="tx1"/>
          </a:solidFill>
          <a:latin typeface="+mn-lt"/>
          <a:ea typeface="+mn-ea"/>
          <a:cs typeface="+mn-cs"/>
        </a:defRPr>
      </a:lvl1pPr>
      <a:lvl2pPr marL="298847" indent="-127397" algn="l" defTabSz="514350" rtl="0" eaLnBrk="1" latinLnBrk="0" hangingPunct="1">
        <a:lnSpc>
          <a:spcPct val="90000"/>
        </a:lnSpc>
        <a:spcBef>
          <a:spcPts val="281"/>
        </a:spcBef>
        <a:buClr>
          <a:schemeClr val="accent4"/>
        </a:buClr>
        <a:buSzPct val="80000"/>
        <a:buFont typeface="Wingdings" panose="05000000000000000000" pitchFamily="2" charset="2"/>
        <a:buChar char="§"/>
        <a:defRPr sz="1350" kern="1200">
          <a:solidFill>
            <a:schemeClr val="tx1"/>
          </a:solidFill>
          <a:latin typeface="+mn-lt"/>
          <a:ea typeface="+mn-ea"/>
          <a:cs typeface="+mn-cs"/>
        </a:defRPr>
      </a:lvl2pPr>
      <a:lvl3pPr marL="514350" indent="-127397" algn="l" defTabSz="514350" rtl="0" eaLnBrk="1" latinLnBrk="0" hangingPunct="1">
        <a:lnSpc>
          <a:spcPct val="90000"/>
        </a:lnSpc>
        <a:spcBef>
          <a:spcPts val="281"/>
        </a:spcBef>
        <a:buClr>
          <a:schemeClr val="accent4"/>
        </a:buClr>
        <a:buSzPct val="80000"/>
        <a:buFont typeface="Wingdings" panose="05000000000000000000" pitchFamily="2" charset="2"/>
        <a:buChar char="§"/>
        <a:defRPr sz="1125" kern="1200">
          <a:solidFill>
            <a:schemeClr val="tx1"/>
          </a:solidFill>
          <a:latin typeface="+mn-lt"/>
          <a:ea typeface="+mn-ea"/>
          <a:cs typeface="+mn-cs"/>
        </a:defRPr>
      </a:lvl3pPr>
      <a:lvl4pPr marL="728663" indent="-128588" algn="l" defTabSz="514350" rtl="0" eaLnBrk="1" latinLnBrk="0" hangingPunct="1">
        <a:lnSpc>
          <a:spcPct val="90000"/>
        </a:lnSpc>
        <a:spcBef>
          <a:spcPts val="281"/>
        </a:spcBef>
        <a:buClr>
          <a:schemeClr val="accent4"/>
        </a:buClr>
        <a:buSzPct val="80000"/>
        <a:buFont typeface="Wingdings" panose="05000000000000000000" pitchFamily="2" charset="2"/>
        <a:buChar char="§"/>
        <a:defRPr sz="1013" kern="1200">
          <a:solidFill>
            <a:schemeClr val="tx1"/>
          </a:solidFill>
          <a:latin typeface="+mn-lt"/>
          <a:ea typeface="+mn-ea"/>
          <a:cs typeface="+mn-cs"/>
        </a:defRPr>
      </a:lvl4pPr>
      <a:lvl5pPr marL="941785" indent="-127397" algn="l" defTabSz="514350" rtl="0" eaLnBrk="1" latinLnBrk="0" hangingPunct="1">
        <a:lnSpc>
          <a:spcPct val="90000"/>
        </a:lnSpc>
        <a:spcBef>
          <a:spcPts val="281"/>
        </a:spcBef>
        <a:buClr>
          <a:schemeClr val="accent4"/>
        </a:buClr>
        <a:buSzPct val="80000"/>
        <a:buFont typeface="Wingdings" panose="05000000000000000000" pitchFamily="2" charset="2"/>
        <a:buChar char="§"/>
        <a:defRPr sz="9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1371997"/>
            <a:ext cx="1255989" cy="11727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6"/>
          <p:cNvSpPr>
            <a:spLocks noGrp="1"/>
          </p:cNvSpPr>
          <p:nvPr>
            <p:ph type="body" sz="quarter" idx="11"/>
          </p:nvPr>
        </p:nvSpPr>
        <p:spPr/>
        <p:txBody>
          <a:bodyPr>
            <a:normAutofit/>
          </a:bodyPr>
          <a:lstStyle/>
          <a:p>
            <a:r>
              <a:rPr lang="en-US" sz="2000" b="1" dirty="0"/>
              <a:t>High Impact Service Provider Annual CX Action Plan</a:t>
            </a:r>
          </a:p>
        </p:txBody>
      </p:sp>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13" name="Title 1"/>
          <p:cNvSpPr txBox="1">
            <a:spLocks/>
          </p:cNvSpPr>
          <p:nvPr/>
        </p:nvSpPr>
        <p:spPr>
          <a:xfrm>
            <a:off x="1630462" y="1468239"/>
            <a:ext cx="6370538" cy="944563"/>
          </a:xfrm>
          <a:prstGeom prst="rect">
            <a:avLst/>
          </a:prstGeom>
        </p:spPr>
        <p:txBody>
          <a:bodyPr vert="horz" lIns="91440" tIns="45720" rIns="91440" bIns="45720" rtlCol="0" anchor="ctr">
            <a:noAutofit/>
          </a:bodyPr>
          <a:lstStyle>
            <a:lvl1pPr algn="l" defTabSz="514350" rtl="0" eaLnBrk="1" latinLnBrk="0" hangingPunct="1">
              <a:lnSpc>
                <a:spcPct val="90000"/>
              </a:lnSpc>
              <a:spcBef>
                <a:spcPct val="0"/>
              </a:spcBef>
              <a:buNone/>
              <a:defRPr sz="2100" b="1" kern="1200">
                <a:solidFill>
                  <a:schemeClr val="bg1"/>
                </a:solidFill>
                <a:latin typeface="+mj-lt"/>
                <a:ea typeface="+mj-ea"/>
                <a:cs typeface="+mj-cs"/>
              </a:defRPr>
            </a:lvl1pPr>
          </a:lstStyle>
          <a:p>
            <a:pPr>
              <a:lnSpc>
                <a:spcPct val="100000"/>
              </a:lnSpc>
              <a:spcBef>
                <a:spcPct val="20000"/>
              </a:spcBef>
              <a:defRPr/>
            </a:pPr>
            <a:r>
              <a:rPr lang="en-US" dirty="0"/>
              <a:t>Improving Customer Experience with Federal Services</a:t>
            </a:r>
          </a:p>
        </p:txBody>
      </p:sp>
      <p:sp>
        <p:nvSpPr>
          <p:cNvPr id="14" name="Text Placeholder 13">
            <a:extLst>
              <a:ext uri="{FF2B5EF4-FFF2-40B4-BE49-F238E27FC236}">
                <a16:creationId xmlns:a16="http://schemas.microsoft.com/office/drawing/2014/main" id="{890E40B2-89C5-6C42-B61E-40F36D3D747D}"/>
              </a:ext>
            </a:extLst>
          </p:cNvPr>
          <p:cNvSpPr txBox="1">
            <a:spLocks/>
          </p:cNvSpPr>
          <p:nvPr/>
        </p:nvSpPr>
        <p:spPr>
          <a:xfrm>
            <a:off x="1752599" y="3429000"/>
            <a:ext cx="7304609" cy="2766527"/>
          </a:xfrm>
          <a:prstGeom prst="rect">
            <a:avLst/>
          </a:prstGeom>
        </p:spPr>
        <p:txBody>
          <a:bodyPr vert="horz" lIns="91440" tIns="45720" rIns="91440" bIns="45720" rtlCol="0">
            <a:normAutofit/>
          </a:bodyPr>
          <a:lstStyle>
            <a:lvl1pPr marL="0" marR="0" indent="0" algn="l" defTabSz="514350" rtl="0" eaLnBrk="1" fontAlgn="auto" latinLnBrk="0" hangingPunct="1">
              <a:lnSpc>
                <a:spcPct val="90000"/>
              </a:lnSpc>
              <a:spcBef>
                <a:spcPts val="563"/>
              </a:spcBef>
              <a:spcAft>
                <a:spcPts val="0"/>
              </a:spcAft>
              <a:buClr>
                <a:schemeClr val="tx1"/>
              </a:buClr>
              <a:buSzPct val="80000"/>
              <a:buFontTx/>
              <a:buNone/>
              <a:tabLst/>
              <a:defRPr lang="en-US" sz="1050" b="1" kern="1200" dirty="0" smtClean="0">
                <a:solidFill>
                  <a:schemeClr val="tx1"/>
                </a:solidFill>
                <a:latin typeface="+mn-lt"/>
                <a:ea typeface="+mn-ea"/>
                <a:cs typeface="+mn-cs"/>
              </a:defRPr>
            </a:lvl1pPr>
            <a:lvl2pPr marL="298847" indent="-127397" algn="l" defTabSz="514350" rtl="0" eaLnBrk="1" latinLnBrk="0" hangingPunct="1">
              <a:lnSpc>
                <a:spcPct val="90000"/>
              </a:lnSpc>
              <a:spcBef>
                <a:spcPts val="281"/>
              </a:spcBef>
              <a:buClr>
                <a:schemeClr val="accent4"/>
              </a:buClr>
              <a:buSzPct val="80000"/>
              <a:buFont typeface="Wingdings" panose="05000000000000000000" pitchFamily="2" charset="2"/>
              <a:buChar char="§"/>
              <a:defRPr sz="1350" kern="1200">
                <a:solidFill>
                  <a:schemeClr val="tx1"/>
                </a:solidFill>
                <a:latin typeface="+mn-lt"/>
                <a:ea typeface="+mn-ea"/>
                <a:cs typeface="+mn-cs"/>
              </a:defRPr>
            </a:lvl2pPr>
            <a:lvl3pPr marL="514350" indent="-127397" algn="l" defTabSz="514350" rtl="0" eaLnBrk="1" latinLnBrk="0" hangingPunct="1">
              <a:lnSpc>
                <a:spcPct val="90000"/>
              </a:lnSpc>
              <a:spcBef>
                <a:spcPts val="281"/>
              </a:spcBef>
              <a:buClr>
                <a:schemeClr val="accent4"/>
              </a:buClr>
              <a:buSzPct val="80000"/>
              <a:buFont typeface="Wingdings" panose="05000000000000000000" pitchFamily="2" charset="2"/>
              <a:buChar char="§"/>
              <a:defRPr sz="1125" kern="1200">
                <a:solidFill>
                  <a:schemeClr val="tx1"/>
                </a:solidFill>
                <a:latin typeface="+mn-lt"/>
                <a:ea typeface="+mn-ea"/>
                <a:cs typeface="+mn-cs"/>
              </a:defRPr>
            </a:lvl3pPr>
            <a:lvl4pPr marL="728663" indent="-128588" algn="l" defTabSz="514350" rtl="0" eaLnBrk="1" latinLnBrk="0" hangingPunct="1">
              <a:lnSpc>
                <a:spcPct val="90000"/>
              </a:lnSpc>
              <a:spcBef>
                <a:spcPts val="281"/>
              </a:spcBef>
              <a:buClr>
                <a:schemeClr val="accent4"/>
              </a:buClr>
              <a:buSzPct val="80000"/>
              <a:buFont typeface="Wingdings" panose="05000000000000000000" pitchFamily="2" charset="2"/>
              <a:buChar char="§"/>
              <a:defRPr sz="1013" kern="1200">
                <a:solidFill>
                  <a:schemeClr val="tx1"/>
                </a:solidFill>
                <a:latin typeface="+mn-lt"/>
                <a:ea typeface="+mn-ea"/>
                <a:cs typeface="+mn-cs"/>
              </a:defRPr>
            </a:lvl4pPr>
            <a:lvl5pPr marL="941785" indent="-127397" algn="l" defTabSz="514350" rtl="0" eaLnBrk="1" latinLnBrk="0" hangingPunct="1">
              <a:lnSpc>
                <a:spcPct val="90000"/>
              </a:lnSpc>
              <a:spcBef>
                <a:spcPts val="281"/>
              </a:spcBef>
              <a:buClr>
                <a:schemeClr val="accent4"/>
              </a:buClr>
              <a:buSzPct val="80000"/>
              <a:buFont typeface="Wingdings" panose="05000000000000000000" pitchFamily="2" charset="2"/>
              <a:buChar char="§"/>
              <a:defRPr sz="9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Bef>
                <a:spcPts val="2400"/>
              </a:spcBef>
            </a:pPr>
            <a:r>
              <a:rPr lang="en-US" sz="2400" dirty="0">
                <a:solidFill>
                  <a:schemeClr val="accent6"/>
                </a:solidFill>
              </a:rPr>
              <a:t>&lt;INSERT HISP NAME&gt;</a:t>
            </a:r>
          </a:p>
          <a:p>
            <a:pPr>
              <a:spcBef>
                <a:spcPts val="2400"/>
              </a:spcBef>
            </a:pPr>
            <a:r>
              <a:rPr lang="en-US" sz="1800" i="1" dirty="0">
                <a:solidFill>
                  <a:schemeClr val="accent1"/>
                </a:solidFill>
              </a:rPr>
              <a:t>June 2019</a:t>
            </a:r>
          </a:p>
        </p:txBody>
      </p:sp>
      <p:sp>
        <p:nvSpPr>
          <p:cNvPr id="2" name="TextBox 1"/>
          <p:cNvSpPr txBox="1"/>
          <p:nvPr/>
        </p:nvSpPr>
        <p:spPr>
          <a:xfrm>
            <a:off x="5350933" y="0"/>
            <a:ext cx="3793067" cy="261610"/>
          </a:xfrm>
          <a:prstGeom prst="rect">
            <a:avLst/>
          </a:prstGeom>
          <a:noFill/>
        </p:spPr>
        <p:txBody>
          <a:bodyPr wrap="square" rtlCol="0">
            <a:spAutoFit/>
          </a:bodyPr>
          <a:lstStyle/>
          <a:p>
            <a:pPr algn="ctr"/>
            <a:r>
              <a:rPr lang="en-US" sz="1100" b="1" i="1" dirty="0">
                <a:solidFill>
                  <a:srgbClr val="FF0000"/>
                </a:solidFill>
              </a:rPr>
              <a:t>INTERNAL – FOR DISCUSSION PURPOSES ONLY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91691" y="228600"/>
            <a:ext cx="6223658" cy="396874"/>
          </a:xfrm>
          <a:noFill/>
        </p:spPr>
        <p:txBody>
          <a:bodyPr>
            <a:noAutofit/>
          </a:bodyPr>
          <a:lstStyle/>
          <a:p>
            <a:pPr>
              <a:defRPr/>
            </a:pPr>
            <a:r>
              <a:rPr lang="en-US" sz="1800" dirty="0"/>
              <a:t>2019 HISP Self-Assessment Summary</a:t>
            </a:r>
            <a:endParaRPr lang="en-US" sz="1800" dirty="0">
              <a:solidFill>
                <a:schemeClr val="tx1"/>
              </a:solidFill>
            </a:endParaRPr>
          </a:p>
        </p:txBody>
      </p:sp>
      <p:sp>
        <p:nvSpPr>
          <p:cNvPr id="9" name="Content Placeholder 2"/>
          <p:cNvSpPr txBox="1">
            <a:spLocks/>
          </p:cNvSpPr>
          <p:nvPr/>
        </p:nvSpPr>
        <p:spPr>
          <a:xfrm>
            <a:off x="626190" y="1279003"/>
            <a:ext cx="8230594" cy="508128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US" sz="1300" b="0" i="0" u="none" strike="noStrike" kern="1200" cap="none" spc="0" normalizeH="0" baseline="0" noProof="0" dirty="0">
              <a:ln>
                <a:noFill/>
              </a:ln>
              <a:solidFill>
                <a:srgbClr val="0B2644"/>
              </a:solidFill>
              <a:effectLst/>
              <a:uLnTx/>
              <a:uFillTx/>
              <a:latin typeface="Source Sans Pro"/>
              <a:ea typeface="+mn-ea"/>
              <a:cs typeface="+mn-cs"/>
            </a:endParaRPr>
          </a:p>
        </p:txBody>
      </p:sp>
      <p:sp>
        <p:nvSpPr>
          <p:cNvPr id="7" name="Content Placeholder 2"/>
          <p:cNvSpPr txBox="1">
            <a:spLocks/>
          </p:cNvSpPr>
          <p:nvPr/>
        </p:nvSpPr>
        <p:spPr bwMode="auto">
          <a:xfrm>
            <a:off x="838200" y="1295399"/>
            <a:ext cx="7924800" cy="49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accent1"/>
                </a:solidFill>
              </a:rPr>
              <a:t>HISP Annual Maturity Self-Assessment Summary</a:t>
            </a:r>
            <a:endParaRPr lang="en-US" sz="1500" dirty="0">
              <a:solidFill>
                <a:schemeClr val="accent1"/>
              </a:solidFill>
            </a:endParaRPr>
          </a:p>
          <a:p>
            <a:pPr algn="l"/>
            <a:r>
              <a:rPr lang="en-US" sz="1300" dirty="0">
                <a:solidFill>
                  <a:schemeClr val="tx1"/>
                </a:solidFill>
              </a:rPr>
              <a:t>In 200 words or less (placeholder text not to exceed this length is below), summarize the status of CX efforts and opportunities for improvement in each of the core CX functions. This can include initiatives in these spaces you are most proud of, nascent activities you hope to grow, and discussion of challenges that may be preventing you from being able to fully implement activities include in the self-assessment.</a:t>
            </a:r>
          </a:p>
          <a:p>
            <a:pPr algn="l"/>
            <a:endParaRPr lang="en-US" sz="1300" dirty="0">
              <a:solidFill>
                <a:schemeClr val="tx1"/>
              </a:solidFill>
            </a:endParaRPr>
          </a:p>
          <a:p>
            <a:pPr marL="169863" indent="-169863" algn="l">
              <a:buFont typeface="Wingdings" panose="05000000000000000000" pitchFamily="2" charset="2"/>
              <a:buChar char="§"/>
            </a:pPr>
            <a:endParaRPr lang="en-US" sz="1300" dirty="0">
              <a:solidFill>
                <a:schemeClr val="tx1"/>
              </a:solidFill>
            </a:endParaRPr>
          </a:p>
        </p:txBody>
      </p:sp>
      <p:sp>
        <p:nvSpPr>
          <p:cNvPr id="10" name="TextBox 9"/>
          <p:cNvSpPr txBox="1"/>
          <p:nvPr/>
        </p:nvSpPr>
        <p:spPr>
          <a:xfrm>
            <a:off x="5350933" y="0"/>
            <a:ext cx="3793067" cy="261610"/>
          </a:xfrm>
          <a:prstGeom prst="rect">
            <a:avLst/>
          </a:prstGeom>
          <a:noFill/>
        </p:spPr>
        <p:txBody>
          <a:bodyPr wrap="square" rtlCol="0">
            <a:spAutoFit/>
          </a:bodyPr>
          <a:lstStyle/>
          <a:p>
            <a:pPr algn="ctr"/>
            <a:r>
              <a:rPr lang="en-US" sz="1100" b="1" i="1" dirty="0">
                <a:solidFill>
                  <a:srgbClr val="FF0000"/>
                </a:solidFill>
              </a:rPr>
              <a:t>INTERNAL – FOR DISCUSSION PURPOSES ONLY</a:t>
            </a:r>
          </a:p>
        </p:txBody>
      </p:sp>
      <p:sp>
        <p:nvSpPr>
          <p:cNvPr id="2" name="Slide Number Placeholder 1"/>
          <p:cNvSpPr>
            <a:spLocks noGrp="1"/>
          </p:cNvSpPr>
          <p:nvPr>
            <p:ph type="sldNum" sz="quarter" idx="10"/>
          </p:nvPr>
        </p:nvSpPr>
        <p:spPr/>
        <p:txBody>
          <a:bodyPr/>
          <a:lstStyle/>
          <a:p>
            <a:pPr>
              <a:defRPr/>
            </a:pPr>
            <a:fld id="{A8673FB3-C29E-47C8-9BFD-B08D4E5245E2}" type="slidenum">
              <a:rPr lang="en-US" smtClean="0"/>
              <a:pPr>
                <a:defRPr/>
              </a:pPr>
              <a:t>2</a:t>
            </a:fld>
            <a:endParaRPr lang="en-US" dirty="0"/>
          </a:p>
        </p:txBody>
      </p:sp>
      <p:sp>
        <p:nvSpPr>
          <p:cNvPr id="3" name="Rectangle 2"/>
          <p:cNvSpPr/>
          <p:nvPr/>
        </p:nvSpPr>
        <p:spPr>
          <a:xfrm>
            <a:off x="834074" y="2726028"/>
            <a:ext cx="3966526" cy="3707241"/>
          </a:xfrm>
          <a:prstGeom prst="rect">
            <a:avLst/>
          </a:prstGeom>
          <a:solidFill>
            <a:srgbClr val="CCA22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002060"/>
                </a:solidFill>
              </a:rPr>
              <a:t>Whether seeking a farm loan, Social Security benefits, complying with a workplace audit, or interacting with other services provided by the Federal Government, individuals and businesses expect Government to be efficient and intuitive, just like they experience in interactions with leading private-sector organizations. Yet the 2016 American Consumer Satisfaction Index and the 2017 Forrester Federal Customer Experience Index show that, on average, Federal Government services are ranked last, and lag nine percentage points behind the national average of all industries.  Many federal services fail to meet not just the expectations of the public, but also the policy objective they were created for, creating unnecessary hassle and cost for the public and undermining mission effectiveness. A modern, streamlined and responsive customer experience means:  raising government-wide customer experience to the average of private sector industries as measured by external organizations; developing indicators for high-impact Federal programs to monitor progress towards excellent customer experience and mature digital services; and providing the structure to ensure customer experience is a focal point for agency leadership. Examples of high impact service providers where improved customer service will impact millions of Americans include Federal Student Aid, Airport Security Screening, Veterans Health Care, Passport Services, Emergency and Disaster Relief, and Medicare.</a:t>
            </a:r>
          </a:p>
        </p:txBody>
      </p:sp>
      <p:sp>
        <p:nvSpPr>
          <p:cNvPr id="11" name="Rectangle 10"/>
          <p:cNvSpPr/>
          <p:nvPr/>
        </p:nvSpPr>
        <p:spPr>
          <a:xfrm>
            <a:off x="4894384" y="2726027"/>
            <a:ext cx="3966526" cy="3707241"/>
          </a:xfrm>
          <a:prstGeom prst="rect">
            <a:avLst/>
          </a:prstGeom>
          <a:solidFill>
            <a:srgbClr val="CCA22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002060"/>
                </a:solidFill>
              </a:rPr>
              <a:t>Whether seeking a farm loan, Social Security benefits, complying with a workplace audit, or interacting with other services provided by the Federal Government, individuals and businesses expect Government to be efficient and intuitive, just like they experience in interactions with leading private-sector organizations. Yet the 2016 American Consumer Satisfaction Index and the 2017 Forrester Federal Customer Experience Index show that, on average, Federal Government services are ranked last, and lag nine percentage points behind the national average of all industries.  Many federal services fail to meet not just the expectations of the public, but also the policy objective they were created for, creating unnecessary hassle and cost for the public and undermining mission effectiveness. A modern, streamlined and responsive customer experience means:  raising government-wide customer experience to the average of private sector industries as measured by external organizations; developing indicators for high-impact Federal programs to monitor progress towards excellent customer experience and mature digital services; and providing the structure to ensure customer experience is a focal point for agency leadership. Examples of high impact service providers where improved customer service will impact millions of Americans include Federal Student Aid, Airport Security Screening, Veterans Health Care, Passport Services, Emergency and Disaster Relief, and Medicare.</a:t>
            </a:r>
          </a:p>
        </p:txBody>
      </p:sp>
      <p:sp>
        <p:nvSpPr>
          <p:cNvPr id="12" name="Content Placeholder 2"/>
          <p:cNvSpPr txBox="1">
            <a:spLocks/>
          </p:cNvSpPr>
          <p:nvPr/>
        </p:nvSpPr>
        <p:spPr bwMode="auto">
          <a:xfrm>
            <a:off x="838200" y="2404642"/>
            <a:ext cx="2110895" cy="32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tx1"/>
                </a:solidFill>
              </a:rPr>
              <a:t>Measurement: </a:t>
            </a:r>
            <a:r>
              <a:rPr lang="en-US" sz="1500" b="1" dirty="0">
                <a:solidFill>
                  <a:schemeClr val="accent6"/>
                </a:solidFill>
              </a:rPr>
              <a:t>X</a:t>
            </a:r>
            <a:r>
              <a:rPr lang="en-US" sz="1500" b="1" dirty="0">
                <a:solidFill>
                  <a:schemeClr val="tx1"/>
                </a:solidFill>
              </a:rPr>
              <a:t> / 6</a:t>
            </a:r>
            <a:endParaRPr lang="en-US" sz="1300" dirty="0">
              <a:solidFill>
                <a:schemeClr val="tx1"/>
              </a:solidFill>
            </a:endParaRPr>
          </a:p>
        </p:txBody>
      </p:sp>
      <p:sp>
        <p:nvSpPr>
          <p:cNvPr id="13" name="Content Placeholder 2"/>
          <p:cNvSpPr txBox="1">
            <a:spLocks/>
          </p:cNvSpPr>
          <p:nvPr/>
        </p:nvSpPr>
        <p:spPr bwMode="auto">
          <a:xfrm>
            <a:off x="4894384" y="2396444"/>
            <a:ext cx="2110895" cy="32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tx1"/>
                </a:solidFill>
              </a:rPr>
              <a:t>Governance: </a:t>
            </a:r>
            <a:r>
              <a:rPr lang="en-US" sz="1500" b="1" dirty="0">
                <a:solidFill>
                  <a:schemeClr val="accent6"/>
                </a:solidFill>
              </a:rPr>
              <a:t>X</a:t>
            </a:r>
            <a:r>
              <a:rPr lang="en-US" sz="1500" b="1" dirty="0">
                <a:solidFill>
                  <a:schemeClr val="tx1"/>
                </a:solidFill>
              </a:rPr>
              <a:t> / 6</a:t>
            </a:r>
            <a:endParaRPr lang="en-US" sz="1300" dirty="0">
              <a:solidFill>
                <a:schemeClr val="tx1"/>
              </a:solidFill>
            </a:endParaRPr>
          </a:p>
        </p:txBody>
      </p:sp>
    </p:spTree>
    <p:extLst>
      <p:ext uri="{BB962C8B-B14F-4D97-AF65-F5344CB8AC3E}">
        <p14:creationId xmlns:p14="http://schemas.microsoft.com/office/powerpoint/2010/main" val="3529542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91691" y="228600"/>
            <a:ext cx="6223658" cy="396874"/>
          </a:xfrm>
          <a:noFill/>
        </p:spPr>
        <p:txBody>
          <a:bodyPr>
            <a:noAutofit/>
          </a:bodyPr>
          <a:lstStyle/>
          <a:p>
            <a:pPr>
              <a:defRPr/>
            </a:pPr>
            <a:r>
              <a:rPr lang="en-US" sz="1800" dirty="0"/>
              <a:t>2019 HISP Self-Assessment Summary</a:t>
            </a:r>
            <a:endParaRPr lang="en-US" sz="1800" dirty="0">
              <a:solidFill>
                <a:schemeClr val="tx1"/>
              </a:solidFill>
            </a:endParaRPr>
          </a:p>
        </p:txBody>
      </p:sp>
      <p:sp>
        <p:nvSpPr>
          <p:cNvPr id="9" name="Content Placeholder 2"/>
          <p:cNvSpPr txBox="1">
            <a:spLocks/>
          </p:cNvSpPr>
          <p:nvPr/>
        </p:nvSpPr>
        <p:spPr>
          <a:xfrm>
            <a:off x="626190" y="1279003"/>
            <a:ext cx="8230594" cy="508128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US" sz="1300" b="0" i="0" u="none" strike="noStrike" kern="1200" cap="none" spc="0" normalizeH="0" baseline="0" noProof="0" dirty="0">
              <a:ln>
                <a:noFill/>
              </a:ln>
              <a:solidFill>
                <a:srgbClr val="0B2644"/>
              </a:solidFill>
              <a:effectLst/>
              <a:uLnTx/>
              <a:uFillTx/>
              <a:latin typeface="Source Sans Pro"/>
              <a:ea typeface="+mn-ea"/>
              <a:cs typeface="+mn-cs"/>
            </a:endParaRPr>
          </a:p>
        </p:txBody>
      </p:sp>
      <p:sp>
        <p:nvSpPr>
          <p:cNvPr id="7" name="Content Placeholder 2"/>
          <p:cNvSpPr txBox="1">
            <a:spLocks/>
          </p:cNvSpPr>
          <p:nvPr/>
        </p:nvSpPr>
        <p:spPr bwMode="auto">
          <a:xfrm>
            <a:off x="838200" y="1295399"/>
            <a:ext cx="7924800" cy="49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1300" dirty="0">
              <a:solidFill>
                <a:schemeClr val="tx1"/>
              </a:solidFill>
            </a:endParaRPr>
          </a:p>
          <a:p>
            <a:pPr marL="169863" indent="-169863" algn="l">
              <a:buFont typeface="Wingdings" panose="05000000000000000000" pitchFamily="2" charset="2"/>
              <a:buChar char="§"/>
            </a:pPr>
            <a:endParaRPr lang="en-US" sz="1300" dirty="0">
              <a:solidFill>
                <a:schemeClr val="tx1"/>
              </a:solidFill>
            </a:endParaRPr>
          </a:p>
        </p:txBody>
      </p:sp>
      <p:sp>
        <p:nvSpPr>
          <p:cNvPr id="10" name="TextBox 9"/>
          <p:cNvSpPr txBox="1"/>
          <p:nvPr/>
        </p:nvSpPr>
        <p:spPr>
          <a:xfrm>
            <a:off x="5350933" y="0"/>
            <a:ext cx="3793067" cy="261610"/>
          </a:xfrm>
          <a:prstGeom prst="rect">
            <a:avLst/>
          </a:prstGeom>
          <a:noFill/>
        </p:spPr>
        <p:txBody>
          <a:bodyPr wrap="square" rtlCol="0">
            <a:spAutoFit/>
          </a:bodyPr>
          <a:lstStyle/>
          <a:p>
            <a:pPr algn="ctr"/>
            <a:r>
              <a:rPr lang="en-US" sz="1100" b="1" i="1" dirty="0">
                <a:solidFill>
                  <a:srgbClr val="FF0000"/>
                </a:solidFill>
              </a:rPr>
              <a:t>INTERNAL – FOR DISCUSSION PURPOSES ONLY</a:t>
            </a:r>
          </a:p>
        </p:txBody>
      </p:sp>
      <p:sp>
        <p:nvSpPr>
          <p:cNvPr id="2" name="Slide Number Placeholder 1"/>
          <p:cNvSpPr>
            <a:spLocks noGrp="1"/>
          </p:cNvSpPr>
          <p:nvPr>
            <p:ph type="sldNum" sz="quarter" idx="10"/>
          </p:nvPr>
        </p:nvSpPr>
        <p:spPr/>
        <p:txBody>
          <a:bodyPr/>
          <a:lstStyle/>
          <a:p>
            <a:pPr>
              <a:defRPr/>
            </a:pPr>
            <a:fld id="{A8673FB3-C29E-47C8-9BFD-B08D4E5245E2}" type="slidenum">
              <a:rPr lang="en-US" smtClean="0"/>
              <a:pPr>
                <a:defRPr/>
              </a:pPr>
              <a:t>3</a:t>
            </a:fld>
            <a:endParaRPr lang="en-US" dirty="0"/>
          </a:p>
        </p:txBody>
      </p:sp>
      <p:sp>
        <p:nvSpPr>
          <p:cNvPr id="14" name="Rectangle 13"/>
          <p:cNvSpPr/>
          <p:nvPr/>
        </p:nvSpPr>
        <p:spPr>
          <a:xfrm>
            <a:off x="834074" y="2726028"/>
            <a:ext cx="3966526" cy="3707241"/>
          </a:xfrm>
          <a:prstGeom prst="rect">
            <a:avLst/>
          </a:prstGeom>
          <a:solidFill>
            <a:srgbClr val="CCA22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002060"/>
                </a:solidFill>
              </a:rPr>
              <a:t>Whether seeking a farm loan, Social Security benefits, complying with a workplace audit, or interacting with other services provided by the Federal Government, individuals and businesses expect Government to be efficient and intuitive, just like they experience in interactions with leading private-sector organizations. Yet the 2016 American Consumer Satisfaction Index and the 2017 Forrester Federal Customer Experience Index show that, on average, Federal Government services are ranked last, and lag nine percentage points behind the national average of all industries.  Many federal services fail to meet not just the expectations of the public, but also the policy objective they were created for, creating unnecessary hassle and cost for the public and undermining mission effectiveness. A modern, streamlined and responsive customer experience means:  raising government-wide customer experience to the average of private sector industries as measured by external organizations; developing indicators for high-impact Federal programs to monitor progress towards excellent customer experience and mature digital services; and providing the structure to ensure customer experience is a focal point for agency leadership. Examples of high impact service providers where improved customer service will impact millions of Americans include Federal Student Aid, Airport Security Screening, Veterans Health Care, Passport Services, Emergency and Disaster Relief, and Medicare.</a:t>
            </a:r>
          </a:p>
        </p:txBody>
      </p:sp>
      <p:sp>
        <p:nvSpPr>
          <p:cNvPr id="15" name="Rectangle 14"/>
          <p:cNvSpPr/>
          <p:nvPr/>
        </p:nvSpPr>
        <p:spPr>
          <a:xfrm>
            <a:off x="4894384" y="2726027"/>
            <a:ext cx="3966526" cy="3707241"/>
          </a:xfrm>
          <a:prstGeom prst="rect">
            <a:avLst/>
          </a:prstGeom>
          <a:solidFill>
            <a:srgbClr val="CCA22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002060"/>
                </a:solidFill>
              </a:rPr>
              <a:t>Whether seeking a farm loan, Social Security benefits, complying with a workplace audit, or interacting with other services provided by the Federal Government, individuals and businesses expect Government to be efficient and intuitive, just like they experience in interactions with leading private-sector organizations. Yet the 2016 American Consumer Satisfaction Index and the 2017 Forrester Federal Customer Experience Index show that, on average, Federal Government services are ranked last, and lag nine percentage points behind the national average of all industries.  Many federal services fail to meet not just the expectations of the public, but also the policy objective they were created for, creating unnecessary hassle and cost for the public and undermining mission effectiveness. A modern, streamlined and responsive customer experience means:  raising government-wide customer experience to the average of private sector industries as measured by external organizations; developing indicators for high-impact Federal programs to monitor progress towards excellent customer experience and mature digital services; and providing the structure to ensure customer experience is a focal point for agency leadership. Examples of high impact service providers where improved customer service will impact millions of Americans include Federal Student Aid, Airport Security Screening, Veterans Health Care, Passport Services, Emergency and Disaster Relief, and Medicare.</a:t>
            </a:r>
          </a:p>
        </p:txBody>
      </p:sp>
      <p:sp>
        <p:nvSpPr>
          <p:cNvPr id="16" name="Content Placeholder 2"/>
          <p:cNvSpPr txBox="1">
            <a:spLocks/>
          </p:cNvSpPr>
          <p:nvPr/>
        </p:nvSpPr>
        <p:spPr bwMode="auto">
          <a:xfrm>
            <a:off x="838200" y="2404642"/>
            <a:ext cx="3429000" cy="32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tx1"/>
                </a:solidFill>
              </a:rPr>
              <a:t>Organization &amp; Culture: </a:t>
            </a:r>
            <a:r>
              <a:rPr lang="en-US" sz="1500" b="1" dirty="0">
                <a:solidFill>
                  <a:schemeClr val="accent6"/>
                </a:solidFill>
              </a:rPr>
              <a:t>X</a:t>
            </a:r>
            <a:r>
              <a:rPr lang="en-US" sz="1500" b="1" dirty="0">
                <a:solidFill>
                  <a:schemeClr val="tx1"/>
                </a:solidFill>
              </a:rPr>
              <a:t> / 6</a:t>
            </a:r>
            <a:endParaRPr lang="en-US" sz="1300" dirty="0">
              <a:solidFill>
                <a:schemeClr val="tx1"/>
              </a:solidFill>
            </a:endParaRPr>
          </a:p>
        </p:txBody>
      </p:sp>
      <p:sp>
        <p:nvSpPr>
          <p:cNvPr id="17" name="Content Placeholder 2"/>
          <p:cNvSpPr txBox="1">
            <a:spLocks/>
          </p:cNvSpPr>
          <p:nvPr/>
        </p:nvSpPr>
        <p:spPr bwMode="auto">
          <a:xfrm>
            <a:off x="4894384" y="2396444"/>
            <a:ext cx="2618292" cy="32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tx1"/>
                </a:solidFill>
              </a:rPr>
              <a:t>Customer Research: </a:t>
            </a:r>
            <a:r>
              <a:rPr lang="en-US" sz="1500" b="1" dirty="0">
                <a:solidFill>
                  <a:schemeClr val="accent6"/>
                </a:solidFill>
              </a:rPr>
              <a:t>X</a:t>
            </a:r>
            <a:r>
              <a:rPr lang="en-US" sz="1500" b="1" dirty="0">
                <a:solidFill>
                  <a:schemeClr val="tx1"/>
                </a:solidFill>
              </a:rPr>
              <a:t> / 6</a:t>
            </a:r>
            <a:endParaRPr lang="en-US" sz="1300" dirty="0">
              <a:solidFill>
                <a:schemeClr val="tx1"/>
              </a:solidFill>
            </a:endParaRPr>
          </a:p>
        </p:txBody>
      </p:sp>
    </p:spTree>
    <p:extLst>
      <p:ext uri="{BB962C8B-B14F-4D97-AF65-F5344CB8AC3E}">
        <p14:creationId xmlns:p14="http://schemas.microsoft.com/office/powerpoint/2010/main" val="181015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91691" y="228600"/>
            <a:ext cx="6223658" cy="396874"/>
          </a:xfrm>
          <a:noFill/>
        </p:spPr>
        <p:txBody>
          <a:bodyPr>
            <a:noAutofit/>
          </a:bodyPr>
          <a:lstStyle/>
          <a:p>
            <a:pPr>
              <a:defRPr/>
            </a:pPr>
            <a:r>
              <a:rPr lang="en-US" sz="1800" dirty="0"/>
              <a:t>2019 HISP Self-Assessment Summary</a:t>
            </a:r>
            <a:endParaRPr lang="en-US" sz="1800" dirty="0">
              <a:solidFill>
                <a:schemeClr val="tx1"/>
              </a:solidFill>
            </a:endParaRPr>
          </a:p>
        </p:txBody>
      </p:sp>
      <p:sp>
        <p:nvSpPr>
          <p:cNvPr id="9" name="Content Placeholder 2"/>
          <p:cNvSpPr txBox="1">
            <a:spLocks/>
          </p:cNvSpPr>
          <p:nvPr/>
        </p:nvSpPr>
        <p:spPr>
          <a:xfrm>
            <a:off x="626190" y="1279003"/>
            <a:ext cx="8230594" cy="508128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US" sz="1300" b="0" i="0" u="none" strike="noStrike" kern="1200" cap="none" spc="0" normalizeH="0" baseline="0" noProof="0" dirty="0">
              <a:ln>
                <a:noFill/>
              </a:ln>
              <a:solidFill>
                <a:srgbClr val="0B2644"/>
              </a:solidFill>
              <a:effectLst/>
              <a:uLnTx/>
              <a:uFillTx/>
              <a:latin typeface="Source Sans Pro"/>
              <a:ea typeface="+mn-ea"/>
              <a:cs typeface="+mn-cs"/>
            </a:endParaRPr>
          </a:p>
        </p:txBody>
      </p:sp>
      <p:sp>
        <p:nvSpPr>
          <p:cNvPr id="10" name="TextBox 9"/>
          <p:cNvSpPr txBox="1"/>
          <p:nvPr/>
        </p:nvSpPr>
        <p:spPr>
          <a:xfrm>
            <a:off x="5350933" y="0"/>
            <a:ext cx="3793067" cy="261610"/>
          </a:xfrm>
          <a:prstGeom prst="rect">
            <a:avLst/>
          </a:prstGeom>
          <a:noFill/>
        </p:spPr>
        <p:txBody>
          <a:bodyPr wrap="square" rtlCol="0">
            <a:spAutoFit/>
          </a:bodyPr>
          <a:lstStyle/>
          <a:p>
            <a:pPr algn="ctr"/>
            <a:r>
              <a:rPr lang="en-US" sz="1100" b="1" i="1" dirty="0">
                <a:solidFill>
                  <a:srgbClr val="FF0000"/>
                </a:solidFill>
              </a:rPr>
              <a:t>INTERNAL – FOR DISCUSSION PURPOSES ONLY</a:t>
            </a:r>
          </a:p>
        </p:txBody>
      </p:sp>
      <p:sp>
        <p:nvSpPr>
          <p:cNvPr id="2" name="Slide Number Placeholder 1"/>
          <p:cNvSpPr>
            <a:spLocks noGrp="1"/>
          </p:cNvSpPr>
          <p:nvPr>
            <p:ph type="sldNum" sz="quarter" idx="10"/>
          </p:nvPr>
        </p:nvSpPr>
        <p:spPr/>
        <p:txBody>
          <a:bodyPr/>
          <a:lstStyle/>
          <a:p>
            <a:pPr>
              <a:defRPr/>
            </a:pPr>
            <a:fld id="{A8673FB3-C29E-47C8-9BFD-B08D4E5245E2}" type="slidenum">
              <a:rPr lang="en-US" smtClean="0"/>
              <a:pPr>
                <a:defRPr/>
              </a:pPr>
              <a:t>4</a:t>
            </a:fld>
            <a:endParaRPr lang="en-US" dirty="0"/>
          </a:p>
        </p:txBody>
      </p:sp>
      <p:sp>
        <p:nvSpPr>
          <p:cNvPr id="14" name="Rectangle 13"/>
          <p:cNvSpPr/>
          <p:nvPr/>
        </p:nvSpPr>
        <p:spPr>
          <a:xfrm>
            <a:off x="834074" y="2726028"/>
            <a:ext cx="3966526" cy="3707241"/>
          </a:xfrm>
          <a:prstGeom prst="rect">
            <a:avLst/>
          </a:prstGeom>
          <a:solidFill>
            <a:srgbClr val="CCA22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002060"/>
                </a:solidFill>
              </a:rPr>
              <a:t>Whether seeking a farm loan, Social Security benefits, complying with a workplace audit, or interacting with other services provided by the Federal Government, individuals and businesses expect Government to be efficient and intuitive, just like they experience in interactions with leading private-sector organizations. Yet the 2016 American Consumer Satisfaction Index and the 2017 Forrester Federal Customer Experience Index show that, on average, Federal Government services are ranked last, and lag nine percentage points behind the national average of all industries.  Many federal services fail to meet not just the expectations of the public, but also the policy objective they were created for, creating unnecessary hassle and cost for the public and undermining mission effectiveness. A modern, streamlined and responsive customer experience means:  raising government-wide customer experience to the average of private sector industries as measured by external organizations; developing indicators for high-impact Federal programs to monitor progress towards excellent customer experience and mature digital services; and providing the structure to ensure customer experience is a focal point for agency leadership. Examples of high impact service providers where improved customer service will impact millions of Americans include Federal Student Aid, Airport Security Screening, Veterans Health Care, Passport Services, Emergency and Disaster Relief, and Medicare.</a:t>
            </a:r>
          </a:p>
        </p:txBody>
      </p:sp>
      <p:sp>
        <p:nvSpPr>
          <p:cNvPr id="16" name="Content Placeholder 2"/>
          <p:cNvSpPr txBox="1">
            <a:spLocks/>
          </p:cNvSpPr>
          <p:nvPr/>
        </p:nvSpPr>
        <p:spPr bwMode="auto">
          <a:xfrm>
            <a:off x="838200" y="2404642"/>
            <a:ext cx="3429000" cy="32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tx1"/>
                </a:solidFill>
              </a:rPr>
              <a:t>Service Design: </a:t>
            </a:r>
            <a:r>
              <a:rPr lang="en-US" sz="1500" b="1" dirty="0">
                <a:solidFill>
                  <a:schemeClr val="accent6"/>
                </a:solidFill>
              </a:rPr>
              <a:t>X</a:t>
            </a:r>
            <a:r>
              <a:rPr lang="en-US" sz="1500" b="1" dirty="0">
                <a:solidFill>
                  <a:schemeClr val="tx1"/>
                </a:solidFill>
              </a:rPr>
              <a:t> / 6</a:t>
            </a:r>
            <a:endParaRPr lang="en-US" sz="1300" dirty="0">
              <a:solidFill>
                <a:schemeClr val="tx1"/>
              </a:solidFill>
            </a:endParaRPr>
          </a:p>
        </p:txBody>
      </p:sp>
      <p:sp>
        <p:nvSpPr>
          <p:cNvPr id="19" name="Content Placeholder 2"/>
          <p:cNvSpPr txBox="1">
            <a:spLocks/>
          </p:cNvSpPr>
          <p:nvPr/>
        </p:nvSpPr>
        <p:spPr bwMode="auto">
          <a:xfrm>
            <a:off x="5145655" y="2404642"/>
            <a:ext cx="3595834" cy="402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accent1"/>
                </a:solidFill>
              </a:rPr>
              <a:t>Areas of Focus</a:t>
            </a:r>
            <a:endParaRPr lang="en-US" sz="1500" dirty="0">
              <a:solidFill>
                <a:schemeClr val="accent1"/>
              </a:solidFill>
            </a:endParaRPr>
          </a:p>
          <a:p>
            <a:pPr algn="l"/>
            <a:r>
              <a:rPr lang="en-US" sz="1300" dirty="0">
                <a:solidFill>
                  <a:schemeClr val="tx1"/>
                </a:solidFill>
              </a:rPr>
              <a:t>Reflecting upon our 2019 CX Maturity Self-Assessment, our HISP has decided to focus on raising our maturity in the following areas: </a:t>
            </a:r>
          </a:p>
          <a:p>
            <a:pPr algn="l"/>
            <a:endParaRPr lang="en-US" sz="1300" dirty="0">
              <a:solidFill>
                <a:schemeClr val="tx1"/>
              </a:solidFill>
            </a:endParaRPr>
          </a:p>
          <a:p>
            <a:pPr marL="169863" indent="-169863" algn="l">
              <a:buFont typeface="Wingdings" panose="05000000000000000000" pitchFamily="2" charset="2"/>
              <a:buChar char="§"/>
            </a:pPr>
            <a:endParaRPr lang="en-US" sz="1300" dirty="0">
              <a:solidFill>
                <a:schemeClr val="tx1"/>
              </a:solidFill>
            </a:endParaRPr>
          </a:p>
        </p:txBody>
      </p:sp>
      <p:sp>
        <p:nvSpPr>
          <p:cNvPr id="4" name="Rectangle 3"/>
          <p:cNvSpPr/>
          <p:nvPr/>
        </p:nvSpPr>
        <p:spPr>
          <a:xfrm>
            <a:off x="5250390" y="3662547"/>
            <a:ext cx="306259" cy="306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20" name="Rectangle 19"/>
          <p:cNvSpPr/>
          <p:nvPr/>
        </p:nvSpPr>
        <p:spPr>
          <a:xfrm>
            <a:off x="5250389" y="4086204"/>
            <a:ext cx="306259" cy="306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259116" y="4509861"/>
            <a:ext cx="306259" cy="306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22" name="Rectangle 21"/>
          <p:cNvSpPr/>
          <p:nvPr/>
        </p:nvSpPr>
        <p:spPr>
          <a:xfrm>
            <a:off x="5259116" y="4933518"/>
            <a:ext cx="306259" cy="306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259116" y="5357175"/>
            <a:ext cx="306259" cy="306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ntent Placeholder 2"/>
          <p:cNvSpPr txBox="1">
            <a:spLocks/>
          </p:cNvSpPr>
          <p:nvPr/>
        </p:nvSpPr>
        <p:spPr bwMode="auto">
          <a:xfrm>
            <a:off x="5565375" y="3662547"/>
            <a:ext cx="3595834" cy="30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accent6"/>
                </a:solidFill>
              </a:rPr>
              <a:t>Measurement</a:t>
            </a:r>
            <a:endParaRPr lang="en-US" sz="1500" dirty="0">
              <a:solidFill>
                <a:schemeClr val="accent6"/>
              </a:solidFill>
            </a:endParaRPr>
          </a:p>
          <a:p>
            <a:pPr algn="l"/>
            <a:endParaRPr lang="en-US" sz="1300" dirty="0">
              <a:solidFill>
                <a:schemeClr val="accent6"/>
              </a:solidFill>
            </a:endParaRPr>
          </a:p>
          <a:p>
            <a:pPr marL="169863" indent="-169863" algn="l">
              <a:buFont typeface="Wingdings" panose="05000000000000000000" pitchFamily="2" charset="2"/>
              <a:buChar char="§"/>
            </a:pPr>
            <a:endParaRPr lang="en-US" sz="1300" dirty="0">
              <a:solidFill>
                <a:schemeClr val="accent6"/>
              </a:solidFill>
            </a:endParaRPr>
          </a:p>
        </p:txBody>
      </p:sp>
      <p:sp>
        <p:nvSpPr>
          <p:cNvPr id="25" name="Content Placeholder 2"/>
          <p:cNvSpPr txBox="1">
            <a:spLocks/>
          </p:cNvSpPr>
          <p:nvPr/>
        </p:nvSpPr>
        <p:spPr bwMode="auto">
          <a:xfrm>
            <a:off x="5565375" y="4086204"/>
            <a:ext cx="3595834" cy="30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accent6"/>
                </a:solidFill>
              </a:rPr>
              <a:t>Governance</a:t>
            </a:r>
            <a:endParaRPr lang="en-US" sz="1500" dirty="0">
              <a:solidFill>
                <a:schemeClr val="accent6"/>
              </a:solidFill>
            </a:endParaRPr>
          </a:p>
          <a:p>
            <a:pPr algn="l"/>
            <a:endParaRPr lang="en-US" sz="1300" dirty="0">
              <a:solidFill>
                <a:schemeClr val="accent6"/>
              </a:solidFill>
            </a:endParaRPr>
          </a:p>
          <a:p>
            <a:pPr marL="169863" indent="-169863" algn="l">
              <a:buFont typeface="Wingdings" panose="05000000000000000000" pitchFamily="2" charset="2"/>
              <a:buChar char="§"/>
            </a:pPr>
            <a:endParaRPr lang="en-US" sz="1300" dirty="0">
              <a:solidFill>
                <a:schemeClr val="accent6"/>
              </a:solidFill>
            </a:endParaRPr>
          </a:p>
        </p:txBody>
      </p:sp>
      <p:sp>
        <p:nvSpPr>
          <p:cNvPr id="26" name="Content Placeholder 2"/>
          <p:cNvSpPr txBox="1">
            <a:spLocks/>
          </p:cNvSpPr>
          <p:nvPr/>
        </p:nvSpPr>
        <p:spPr bwMode="auto">
          <a:xfrm>
            <a:off x="5565375" y="4509861"/>
            <a:ext cx="3595834" cy="30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accent6"/>
                </a:solidFill>
              </a:rPr>
              <a:t>Organization &amp; Culture</a:t>
            </a:r>
            <a:endParaRPr lang="en-US" sz="1500" dirty="0">
              <a:solidFill>
                <a:schemeClr val="accent6"/>
              </a:solidFill>
            </a:endParaRPr>
          </a:p>
          <a:p>
            <a:pPr algn="l"/>
            <a:endParaRPr lang="en-US" sz="1300" dirty="0">
              <a:solidFill>
                <a:schemeClr val="accent6"/>
              </a:solidFill>
            </a:endParaRPr>
          </a:p>
          <a:p>
            <a:pPr marL="169863" indent="-169863" algn="l">
              <a:buFont typeface="Wingdings" panose="05000000000000000000" pitchFamily="2" charset="2"/>
              <a:buChar char="§"/>
            </a:pPr>
            <a:endParaRPr lang="en-US" sz="1300" dirty="0">
              <a:solidFill>
                <a:schemeClr val="accent6"/>
              </a:solidFill>
            </a:endParaRPr>
          </a:p>
        </p:txBody>
      </p:sp>
      <p:sp>
        <p:nvSpPr>
          <p:cNvPr id="27" name="Content Placeholder 2"/>
          <p:cNvSpPr txBox="1">
            <a:spLocks/>
          </p:cNvSpPr>
          <p:nvPr/>
        </p:nvSpPr>
        <p:spPr bwMode="auto">
          <a:xfrm>
            <a:off x="5565375" y="4936789"/>
            <a:ext cx="3595834" cy="30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accent6"/>
                </a:solidFill>
              </a:rPr>
              <a:t>Customer Research</a:t>
            </a:r>
            <a:endParaRPr lang="en-US" sz="1500" dirty="0">
              <a:solidFill>
                <a:schemeClr val="accent6"/>
              </a:solidFill>
            </a:endParaRPr>
          </a:p>
          <a:p>
            <a:pPr algn="l"/>
            <a:endParaRPr lang="en-US" sz="1300" dirty="0">
              <a:solidFill>
                <a:schemeClr val="accent6"/>
              </a:solidFill>
            </a:endParaRPr>
          </a:p>
          <a:p>
            <a:pPr marL="169863" indent="-169863" algn="l">
              <a:buFont typeface="Wingdings" panose="05000000000000000000" pitchFamily="2" charset="2"/>
              <a:buChar char="§"/>
            </a:pPr>
            <a:endParaRPr lang="en-US" sz="1300" dirty="0">
              <a:solidFill>
                <a:schemeClr val="accent6"/>
              </a:solidFill>
            </a:endParaRPr>
          </a:p>
        </p:txBody>
      </p:sp>
      <p:sp>
        <p:nvSpPr>
          <p:cNvPr id="28" name="Content Placeholder 2"/>
          <p:cNvSpPr txBox="1">
            <a:spLocks/>
          </p:cNvSpPr>
          <p:nvPr/>
        </p:nvSpPr>
        <p:spPr bwMode="auto">
          <a:xfrm>
            <a:off x="5565375" y="5364972"/>
            <a:ext cx="3595834" cy="30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accent6"/>
                </a:solidFill>
              </a:rPr>
              <a:t>Service Design</a:t>
            </a:r>
            <a:endParaRPr lang="en-US" sz="1500" dirty="0">
              <a:solidFill>
                <a:schemeClr val="accent6"/>
              </a:solidFill>
            </a:endParaRPr>
          </a:p>
          <a:p>
            <a:pPr algn="l"/>
            <a:endParaRPr lang="en-US" sz="1300" dirty="0">
              <a:solidFill>
                <a:schemeClr val="accent6"/>
              </a:solidFill>
            </a:endParaRPr>
          </a:p>
          <a:p>
            <a:pPr marL="169863" indent="-169863" algn="l">
              <a:buFont typeface="Wingdings" panose="05000000000000000000" pitchFamily="2" charset="2"/>
              <a:buChar char="§"/>
            </a:pPr>
            <a:endParaRPr lang="en-US" sz="1300" dirty="0">
              <a:solidFill>
                <a:schemeClr val="accent6"/>
              </a:solidFill>
            </a:endParaRPr>
          </a:p>
        </p:txBody>
      </p:sp>
    </p:spTree>
    <p:extLst>
      <p:ext uri="{BB962C8B-B14F-4D97-AF65-F5344CB8AC3E}">
        <p14:creationId xmlns:p14="http://schemas.microsoft.com/office/powerpoint/2010/main" val="2995433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90648" y="228600"/>
            <a:ext cx="6224701" cy="396874"/>
          </a:xfrm>
        </p:spPr>
        <p:txBody>
          <a:bodyPr/>
          <a:lstStyle/>
          <a:p>
            <a:r>
              <a:rPr lang="en-US" sz="1800" dirty="0">
                <a:solidFill>
                  <a:srgbClr val="FDFDFD"/>
                </a:solidFill>
              </a:rPr>
              <a:t>2019/2020 HISP CX Focus Areas</a:t>
            </a:r>
            <a:endParaRPr lang="en-US" sz="1800" dirty="0"/>
          </a:p>
        </p:txBody>
      </p:sp>
      <p:sp>
        <p:nvSpPr>
          <p:cNvPr id="12" name="TextBox 11"/>
          <p:cNvSpPr txBox="1"/>
          <p:nvPr/>
        </p:nvSpPr>
        <p:spPr>
          <a:xfrm>
            <a:off x="5350933" y="0"/>
            <a:ext cx="3793067" cy="261610"/>
          </a:xfrm>
          <a:prstGeom prst="rect">
            <a:avLst/>
          </a:prstGeom>
          <a:noFill/>
        </p:spPr>
        <p:txBody>
          <a:bodyPr wrap="square" rtlCol="0">
            <a:spAutoFit/>
          </a:bodyPr>
          <a:lstStyle/>
          <a:p>
            <a:pPr algn="ctr"/>
            <a:r>
              <a:rPr lang="en-US" sz="1100" b="1" i="1" dirty="0">
                <a:solidFill>
                  <a:srgbClr val="FF0000"/>
                </a:solidFill>
              </a:rPr>
              <a:t>INTERNAL – FOR DISCUSSION PURPOSES ONLY</a:t>
            </a:r>
          </a:p>
        </p:txBody>
      </p:sp>
      <p:sp>
        <p:nvSpPr>
          <p:cNvPr id="2" name="Slide Number Placeholder 1"/>
          <p:cNvSpPr>
            <a:spLocks noGrp="1"/>
          </p:cNvSpPr>
          <p:nvPr>
            <p:ph type="sldNum" sz="quarter" idx="10"/>
          </p:nvPr>
        </p:nvSpPr>
        <p:spPr/>
        <p:txBody>
          <a:bodyPr/>
          <a:lstStyle/>
          <a:p>
            <a:pPr>
              <a:defRPr/>
            </a:pPr>
            <a:fld id="{A8673FB3-C29E-47C8-9BFD-B08D4E5245E2}" type="slidenum">
              <a:rPr lang="en-US" smtClean="0"/>
              <a:pPr>
                <a:defRPr/>
              </a:pPr>
              <a:t>5</a:t>
            </a:fld>
            <a:endParaRPr lang="en-US" dirty="0"/>
          </a:p>
        </p:txBody>
      </p:sp>
      <p:sp>
        <p:nvSpPr>
          <p:cNvPr id="17" name="Content Placeholder 2"/>
          <p:cNvSpPr txBox="1">
            <a:spLocks/>
          </p:cNvSpPr>
          <p:nvPr/>
        </p:nvSpPr>
        <p:spPr bwMode="auto">
          <a:xfrm>
            <a:off x="838200" y="1295399"/>
            <a:ext cx="7924800" cy="49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accent1"/>
                </a:solidFill>
              </a:rPr>
              <a:t>2019/2020 Actions</a:t>
            </a:r>
            <a:endParaRPr lang="en-US" sz="1500" dirty="0">
              <a:solidFill>
                <a:schemeClr val="accent1"/>
              </a:solidFill>
            </a:endParaRPr>
          </a:p>
          <a:p>
            <a:pPr algn="l"/>
            <a:r>
              <a:rPr lang="en-US" sz="1300" dirty="0">
                <a:solidFill>
                  <a:schemeClr val="tx1"/>
                </a:solidFill>
              </a:rPr>
              <a:t>To support the maturation of your HISP organization in the areas of focus for the remainder of FY19 and through FY20. Connect a description of one of your customer users and their challenge that has inspired you to focus on this specific action.</a:t>
            </a:r>
          </a:p>
          <a:p>
            <a:pPr algn="l"/>
            <a:endParaRPr lang="en-US" sz="1300" dirty="0">
              <a:solidFill>
                <a:schemeClr val="tx1"/>
              </a:solidFill>
            </a:endParaRPr>
          </a:p>
          <a:p>
            <a:pPr marL="169863" indent="-169863" algn="l">
              <a:buFont typeface="Wingdings" panose="05000000000000000000" pitchFamily="2" charset="2"/>
              <a:buChar char="§"/>
            </a:pPr>
            <a:endParaRPr lang="en-US" sz="1300" dirty="0">
              <a:solidFill>
                <a:schemeClr val="tx1"/>
              </a:solidFill>
            </a:endParaRPr>
          </a:p>
        </p:txBody>
      </p:sp>
      <p:sp>
        <p:nvSpPr>
          <p:cNvPr id="8" name="Rectangle 7"/>
          <p:cNvSpPr/>
          <p:nvPr/>
        </p:nvSpPr>
        <p:spPr>
          <a:xfrm>
            <a:off x="4886106" y="2726028"/>
            <a:ext cx="3966526" cy="3704823"/>
          </a:xfrm>
          <a:prstGeom prst="rect">
            <a:avLst/>
          </a:prstGeom>
          <a:solidFill>
            <a:srgbClr val="CCA22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00" b="1" dirty="0">
                <a:solidFill>
                  <a:srgbClr val="002060"/>
                </a:solidFill>
              </a:rPr>
              <a:t>Goal to be accomplished by September 30</a:t>
            </a:r>
            <a:r>
              <a:rPr lang="en-US" sz="1000" b="1" baseline="30000" dirty="0">
                <a:solidFill>
                  <a:srgbClr val="002060"/>
                </a:solidFill>
              </a:rPr>
              <a:t>th</a:t>
            </a:r>
            <a:r>
              <a:rPr lang="en-US" sz="1000" b="1" dirty="0">
                <a:solidFill>
                  <a:srgbClr val="002060"/>
                </a:solidFill>
              </a:rPr>
              <a:t>, 2021:</a:t>
            </a: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r>
              <a:rPr lang="en-US" sz="1000" b="1" dirty="0">
                <a:solidFill>
                  <a:srgbClr val="002060"/>
                </a:solidFill>
              </a:rPr>
              <a:t>Critical Actions and Milestones:</a:t>
            </a: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r>
              <a:rPr lang="en-US" sz="1000" b="1" dirty="0">
                <a:solidFill>
                  <a:srgbClr val="002060"/>
                </a:solidFill>
              </a:rPr>
              <a:t>Other Notes:</a:t>
            </a:r>
          </a:p>
        </p:txBody>
      </p:sp>
      <p:sp>
        <p:nvSpPr>
          <p:cNvPr id="9" name="Content Placeholder 2"/>
          <p:cNvSpPr txBox="1">
            <a:spLocks/>
          </p:cNvSpPr>
          <p:nvPr/>
        </p:nvSpPr>
        <p:spPr bwMode="auto">
          <a:xfrm>
            <a:off x="4890232" y="2404642"/>
            <a:ext cx="2948189" cy="32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tx1"/>
                </a:solidFill>
              </a:rPr>
              <a:t>Focus Area 1: </a:t>
            </a:r>
            <a:r>
              <a:rPr lang="en-US" sz="1500" b="1" dirty="0">
                <a:solidFill>
                  <a:schemeClr val="accent6"/>
                </a:solidFill>
              </a:rPr>
              <a:t>Category</a:t>
            </a:r>
            <a:endParaRPr lang="en-US" sz="1300" dirty="0">
              <a:solidFill>
                <a:schemeClr val="tx1"/>
              </a:solidFill>
            </a:endParaRPr>
          </a:p>
        </p:txBody>
      </p:sp>
      <p:sp>
        <p:nvSpPr>
          <p:cNvPr id="3" name="TextBox 2"/>
          <p:cNvSpPr txBox="1"/>
          <p:nvPr/>
        </p:nvSpPr>
        <p:spPr>
          <a:xfrm>
            <a:off x="838200" y="2657475"/>
            <a:ext cx="3943350" cy="3693319"/>
          </a:xfrm>
          <a:prstGeom prst="rect">
            <a:avLst/>
          </a:prstGeom>
          <a:noFill/>
        </p:spPr>
        <p:txBody>
          <a:bodyPr wrap="square" rtlCol="0">
            <a:spAutoFit/>
          </a:bodyPr>
          <a:lstStyle/>
          <a:p>
            <a:r>
              <a:rPr lang="en-US" sz="1200" b="1" dirty="0"/>
              <a:t>Name:</a:t>
            </a:r>
          </a:p>
          <a:p>
            <a:r>
              <a:rPr lang="en-US" sz="1200" b="1" dirty="0"/>
              <a:t>Stats:</a:t>
            </a:r>
          </a:p>
          <a:p>
            <a:r>
              <a:rPr lang="en-US" sz="1200" b="1" dirty="0"/>
              <a:t>Short Biography (what makes them a customer of your HISP?): </a:t>
            </a:r>
          </a:p>
          <a:p>
            <a:endParaRPr lang="en-US" sz="1200" b="1" dirty="0"/>
          </a:p>
          <a:p>
            <a:endParaRPr lang="en-US" sz="1200" b="1" dirty="0"/>
          </a:p>
          <a:p>
            <a:endParaRPr lang="en-US" sz="1200" b="1" dirty="0"/>
          </a:p>
          <a:p>
            <a:endParaRPr lang="en-US" sz="1200" b="1" dirty="0"/>
          </a:p>
          <a:p>
            <a:endParaRPr lang="en-US" sz="1200" b="1" dirty="0"/>
          </a:p>
          <a:p>
            <a:r>
              <a:rPr lang="en-US" sz="1200" b="1" dirty="0"/>
              <a:t>What they’re trying to do (specific thing(s) they need from your HISP):</a:t>
            </a:r>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Frustrations:</a:t>
            </a:r>
          </a:p>
          <a:p>
            <a:endParaRPr lang="en-US" dirty="0"/>
          </a:p>
        </p:txBody>
      </p:sp>
    </p:spTree>
    <p:extLst>
      <p:ext uri="{BB962C8B-B14F-4D97-AF65-F5344CB8AC3E}">
        <p14:creationId xmlns:p14="http://schemas.microsoft.com/office/powerpoint/2010/main" val="186304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90648" y="228600"/>
            <a:ext cx="6224701" cy="396874"/>
          </a:xfrm>
        </p:spPr>
        <p:txBody>
          <a:bodyPr/>
          <a:lstStyle/>
          <a:p>
            <a:r>
              <a:rPr lang="en-US" sz="1800" dirty="0">
                <a:solidFill>
                  <a:srgbClr val="FDFDFD"/>
                </a:solidFill>
              </a:rPr>
              <a:t>2019/2020 HISP CX Focus Areas</a:t>
            </a:r>
            <a:endParaRPr lang="en-US" sz="1800" dirty="0"/>
          </a:p>
        </p:txBody>
      </p:sp>
      <p:sp>
        <p:nvSpPr>
          <p:cNvPr id="12" name="TextBox 11"/>
          <p:cNvSpPr txBox="1"/>
          <p:nvPr/>
        </p:nvSpPr>
        <p:spPr>
          <a:xfrm>
            <a:off x="5350933" y="0"/>
            <a:ext cx="3793067" cy="261610"/>
          </a:xfrm>
          <a:prstGeom prst="rect">
            <a:avLst/>
          </a:prstGeom>
          <a:noFill/>
        </p:spPr>
        <p:txBody>
          <a:bodyPr wrap="square" rtlCol="0">
            <a:spAutoFit/>
          </a:bodyPr>
          <a:lstStyle/>
          <a:p>
            <a:pPr algn="ctr"/>
            <a:r>
              <a:rPr lang="en-US" sz="1100" b="1" i="1" dirty="0">
                <a:solidFill>
                  <a:srgbClr val="FF0000"/>
                </a:solidFill>
              </a:rPr>
              <a:t>INTERNAL – FOR DISCUSSION PURPOSES ONLY</a:t>
            </a:r>
          </a:p>
        </p:txBody>
      </p:sp>
      <p:sp>
        <p:nvSpPr>
          <p:cNvPr id="2" name="Slide Number Placeholder 1"/>
          <p:cNvSpPr>
            <a:spLocks noGrp="1"/>
          </p:cNvSpPr>
          <p:nvPr>
            <p:ph type="sldNum" sz="quarter" idx="10"/>
          </p:nvPr>
        </p:nvSpPr>
        <p:spPr/>
        <p:txBody>
          <a:bodyPr/>
          <a:lstStyle/>
          <a:p>
            <a:pPr>
              <a:defRPr/>
            </a:pPr>
            <a:fld id="{A8673FB3-C29E-47C8-9BFD-B08D4E5245E2}" type="slidenum">
              <a:rPr lang="en-US" smtClean="0"/>
              <a:pPr>
                <a:defRPr/>
              </a:pPr>
              <a:t>6</a:t>
            </a:fld>
            <a:endParaRPr lang="en-US" dirty="0"/>
          </a:p>
        </p:txBody>
      </p:sp>
      <p:sp>
        <p:nvSpPr>
          <p:cNvPr id="17" name="Content Placeholder 2"/>
          <p:cNvSpPr txBox="1">
            <a:spLocks/>
          </p:cNvSpPr>
          <p:nvPr/>
        </p:nvSpPr>
        <p:spPr bwMode="auto">
          <a:xfrm>
            <a:off x="838200" y="1295399"/>
            <a:ext cx="7924800" cy="49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accent1"/>
                </a:solidFill>
              </a:rPr>
              <a:t>2019/2020 Actions</a:t>
            </a:r>
            <a:endParaRPr lang="en-US" sz="1500" dirty="0">
              <a:solidFill>
                <a:schemeClr val="accent1"/>
              </a:solidFill>
            </a:endParaRPr>
          </a:p>
          <a:p>
            <a:pPr algn="l"/>
            <a:r>
              <a:rPr lang="en-US" sz="1300" dirty="0">
                <a:solidFill>
                  <a:schemeClr val="tx1"/>
                </a:solidFill>
              </a:rPr>
              <a:t>To support the maturation of your HISP organization in the areas of focus for the remainder of FY19 and through FY20. Connect a description of one of your customer users and their challenge that has inspired you to focus on this specific action.</a:t>
            </a:r>
          </a:p>
          <a:p>
            <a:pPr algn="l"/>
            <a:endParaRPr lang="en-US" sz="1300" dirty="0">
              <a:solidFill>
                <a:schemeClr val="tx1"/>
              </a:solidFill>
            </a:endParaRPr>
          </a:p>
          <a:p>
            <a:pPr marL="169863" indent="-169863" algn="l">
              <a:buFont typeface="Wingdings" panose="05000000000000000000" pitchFamily="2" charset="2"/>
              <a:buChar char="§"/>
            </a:pPr>
            <a:endParaRPr lang="en-US" sz="1300" dirty="0">
              <a:solidFill>
                <a:schemeClr val="tx1"/>
              </a:solidFill>
            </a:endParaRPr>
          </a:p>
        </p:txBody>
      </p:sp>
      <p:sp>
        <p:nvSpPr>
          <p:cNvPr id="8" name="Rectangle 7"/>
          <p:cNvSpPr/>
          <p:nvPr/>
        </p:nvSpPr>
        <p:spPr>
          <a:xfrm>
            <a:off x="4886106" y="2726028"/>
            <a:ext cx="3966526" cy="3704823"/>
          </a:xfrm>
          <a:prstGeom prst="rect">
            <a:avLst/>
          </a:prstGeom>
          <a:solidFill>
            <a:srgbClr val="CCA22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00" b="1" dirty="0">
                <a:solidFill>
                  <a:srgbClr val="002060"/>
                </a:solidFill>
              </a:rPr>
              <a:t>Goal to be accomplished by September 30</a:t>
            </a:r>
            <a:r>
              <a:rPr lang="en-US" sz="1000" b="1" baseline="30000" dirty="0">
                <a:solidFill>
                  <a:srgbClr val="002060"/>
                </a:solidFill>
              </a:rPr>
              <a:t>th</a:t>
            </a:r>
            <a:r>
              <a:rPr lang="en-US" sz="1000" b="1" dirty="0">
                <a:solidFill>
                  <a:srgbClr val="002060"/>
                </a:solidFill>
              </a:rPr>
              <a:t>, 2021:</a:t>
            </a: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r>
              <a:rPr lang="en-US" sz="1000" b="1" dirty="0">
                <a:solidFill>
                  <a:srgbClr val="002060"/>
                </a:solidFill>
              </a:rPr>
              <a:t>Critical Actions and Milestones:</a:t>
            </a: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r>
              <a:rPr lang="en-US" sz="1000" b="1" dirty="0">
                <a:solidFill>
                  <a:srgbClr val="002060"/>
                </a:solidFill>
              </a:rPr>
              <a:t>Other Notes:</a:t>
            </a:r>
          </a:p>
        </p:txBody>
      </p:sp>
      <p:sp>
        <p:nvSpPr>
          <p:cNvPr id="9" name="Content Placeholder 2"/>
          <p:cNvSpPr txBox="1">
            <a:spLocks/>
          </p:cNvSpPr>
          <p:nvPr/>
        </p:nvSpPr>
        <p:spPr bwMode="auto">
          <a:xfrm>
            <a:off x="4890232" y="2404642"/>
            <a:ext cx="2948189" cy="32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r>
              <a:rPr lang="en-US" sz="1500" b="1" dirty="0">
                <a:solidFill>
                  <a:schemeClr val="tx1"/>
                </a:solidFill>
              </a:rPr>
              <a:t>Focus Area 2: </a:t>
            </a:r>
            <a:r>
              <a:rPr lang="en-US" sz="1500" b="1" dirty="0">
                <a:solidFill>
                  <a:schemeClr val="accent6"/>
                </a:solidFill>
              </a:rPr>
              <a:t>Category</a:t>
            </a:r>
            <a:endParaRPr lang="en-US" sz="1300" dirty="0">
              <a:solidFill>
                <a:schemeClr val="tx1"/>
              </a:solidFill>
            </a:endParaRPr>
          </a:p>
        </p:txBody>
      </p:sp>
      <p:sp>
        <p:nvSpPr>
          <p:cNvPr id="10" name="TextBox 9"/>
          <p:cNvSpPr txBox="1"/>
          <p:nvPr/>
        </p:nvSpPr>
        <p:spPr>
          <a:xfrm>
            <a:off x="838200" y="2657475"/>
            <a:ext cx="3943350" cy="3693319"/>
          </a:xfrm>
          <a:prstGeom prst="rect">
            <a:avLst/>
          </a:prstGeom>
          <a:noFill/>
        </p:spPr>
        <p:txBody>
          <a:bodyPr wrap="square" rtlCol="0">
            <a:spAutoFit/>
          </a:bodyPr>
          <a:lstStyle/>
          <a:p>
            <a:r>
              <a:rPr lang="en-US" sz="1200" b="1" dirty="0"/>
              <a:t>Name:</a:t>
            </a:r>
          </a:p>
          <a:p>
            <a:r>
              <a:rPr lang="en-US" sz="1200" b="1" dirty="0"/>
              <a:t>Stats:</a:t>
            </a:r>
          </a:p>
          <a:p>
            <a:r>
              <a:rPr lang="en-US" sz="1200" b="1" dirty="0"/>
              <a:t>Short Biography (what makes them a customer of your HISP?): </a:t>
            </a:r>
          </a:p>
          <a:p>
            <a:endParaRPr lang="en-US" sz="1200" b="1" dirty="0"/>
          </a:p>
          <a:p>
            <a:endParaRPr lang="en-US" sz="1200" b="1" dirty="0"/>
          </a:p>
          <a:p>
            <a:endParaRPr lang="en-US" sz="1200" b="1" dirty="0"/>
          </a:p>
          <a:p>
            <a:endParaRPr lang="en-US" sz="1200" b="1" dirty="0"/>
          </a:p>
          <a:p>
            <a:endParaRPr lang="en-US" sz="1200" b="1" dirty="0"/>
          </a:p>
          <a:p>
            <a:r>
              <a:rPr lang="en-US" sz="1200" b="1" dirty="0"/>
              <a:t>What they’re trying to do (specific thing(s) they need from your HISP):</a:t>
            </a:r>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Frustrations:</a:t>
            </a:r>
          </a:p>
          <a:p>
            <a:endParaRPr lang="en-US" dirty="0"/>
          </a:p>
        </p:txBody>
      </p:sp>
    </p:spTree>
    <p:extLst>
      <p:ext uri="{BB962C8B-B14F-4D97-AF65-F5344CB8AC3E}">
        <p14:creationId xmlns:p14="http://schemas.microsoft.com/office/powerpoint/2010/main" val="3408812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47899" y="889686"/>
            <a:ext cx="3868340" cy="5739714"/>
          </a:xfrm>
        </p:spPr>
        <p:txBody>
          <a:bodyPr>
            <a:normAutofit fontScale="55000" lnSpcReduction="20000"/>
          </a:bodyPr>
          <a:lstStyle/>
          <a:p>
            <a:r>
              <a:rPr lang="en-US" sz="1600" b="1" dirty="0"/>
              <a:t>Department of Agriculture</a:t>
            </a:r>
          </a:p>
          <a:p>
            <a:r>
              <a:rPr lang="en-US" sz="1600" dirty="0"/>
              <a:t>U.S. Forest Service*</a:t>
            </a:r>
          </a:p>
          <a:p>
            <a:r>
              <a:rPr lang="en-US" sz="1600" dirty="0"/>
              <a:t>Farm Service Agency</a:t>
            </a:r>
          </a:p>
          <a:p>
            <a:r>
              <a:rPr lang="en-US" sz="1600" dirty="0"/>
              <a:t>Natural Resources Conservation Service</a:t>
            </a:r>
          </a:p>
          <a:p>
            <a:endParaRPr lang="en-US" sz="1600" dirty="0"/>
          </a:p>
          <a:p>
            <a:r>
              <a:rPr lang="en-US" sz="1600" b="1" dirty="0"/>
              <a:t>Department of Commerce</a:t>
            </a:r>
          </a:p>
          <a:p>
            <a:r>
              <a:rPr lang="en-US" sz="1600" dirty="0"/>
              <a:t>U.S. Patent and Trademark Office (Trademarks)</a:t>
            </a:r>
          </a:p>
          <a:p>
            <a:r>
              <a:rPr lang="en-US" sz="1600" dirty="0"/>
              <a:t>U.S. Patent and Trademark Office (Patents)</a:t>
            </a:r>
          </a:p>
          <a:p>
            <a:endParaRPr lang="en-US" sz="1600" dirty="0"/>
          </a:p>
          <a:p>
            <a:r>
              <a:rPr lang="en-US" sz="1600" b="1" dirty="0"/>
              <a:t>Department of Education</a:t>
            </a:r>
          </a:p>
          <a:p>
            <a:r>
              <a:rPr lang="en-US" sz="1600" dirty="0"/>
              <a:t>Federal Student Aid</a:t>
            </a:r>
          </a:p>
          <a:p>
            <a:endParaRPr lang="en-US" sz="1600" dirty="0"/>
          </a:p>
          <a:p>
            <a:r>
              <a:rPr lang="en-US" sz="1600" b="1" dirty="0"/>
              <a:t>Department of Health &amp; Human Services</a:t>
            </a:r>
          </a:p>
          <a:p>
            <a:r>
              <a:rPr lang="en-US" sz="1600" dirty="0"/>
              <a:t>Centers for Medicare and Medicaid Services (Health Insurance Marketplace)</a:t>
            </a:r>
          </a:p>
          <a:p>
            <a:r>
              <a:rPr lang="en-US" sz="1600" dirty="0"/>
              <a:t>Centers for Medicare &amp; Medicaid Services (Medicare)</a:t>
            </a:r>
          </a:p>
          <a:p>
            <a:endParaRPr lang="en-US" sz="1600" dirty="0"/>
          </a:p>
          <a:p>
            <a:r>
              <a:rPr lang="en-US" sz="1600" b="1" dirty="0"/>
              <a:t>Department of Homeland Security</a:t>
            </a:r>
          </a:p>
          <a:p>
            <a:r>
              <a:rPr lang="en-US" sz="1600" dirty="0"/>
              <a:t>Transportation Security Administration</a:t>
            </a:r>
          </a:p>
          <a:p>
            <a:r>
              <a:rPr lang="en-US" sz="1600" dirty="0"/>
              <a:t>U.S. Customs and Border Protection</a:t>
            </a:r>
          </a:p>
          <a:p>
            <a:r>
              <a:rPr lang="en-US" sz="1600" dirty="0"/>
              <a:t>Citizenship and Immigration Services</a:t>
            </a:r>
          </a:p>
          <a:p>
            <a:r>
              <a:rPr lang="en-US" sz="1600" dirty="0"/>
              <a:t>Federal Emergency Management Authority</a:t>
            </a:r>
          </a:p>
          <a:p>
            <a:endParaRPr lang="en-US" sz="1600" dirty="0"/>
          </a:p>
          <a:p>
            <a:r>
              <a:rPr lang="en-US" sz="1600" b="1" dirty="0"/>
              <a:t>Department of Housing and Urban Development</a:t>
            </a:r>
          </a:p>
          <a:p>
            <a:r>
              <a:rPr lang="en-US" sz="1600" dirty="0"/>
              <a:t>FHA Single Family Loans and Resources Center</a:t>
            </a:r>
          </a:p>
          <a:p>
            <a:endParaRPr lang="en-US" sz="1600" dirty="0"/>
          </a:p>
          <a:p>
            <a:r>
              <a:rPr lang="en-US" sz="1600" b="1" dirty="0"/>
              <a:t>Department of Interior</a:t>
            </a:r>
          </a:p>
          <a:p>
            <a:r>
              <a:rPr lang="en-US" sz="1600" dirty="0"/>
              <a:t>Office of the Special Trustee for American Indians</a:t>
            </a:r>
          </a:p>
          <a:p>
            <a:r>
              <a:rPr lang="en-US" sz="1600" dirty="0"/>
              <a:t>U.S. Fish and Wildlife Service</a:t>
            </a:r>
          </a:p>
          <a:p>
            <a:endParaRPr lang="en-US" sz="1600" dirty="0"/>
          </a:p>
          <a:p>
            <a:r>
              <a:rPr lang="en-US" dirty="0"/>
              <a:t>* The Forest Service high impact service subject to submission of data and CX Action Plan is recreation.gov, so there will be one submission for both of these listed entities. </a:t>
            </a:r>
          </a:p>
          <a:p>
            <a:endParaRPr lang="en-US" sz="1600" dirty="0"/>
          </a:p>
          <a:p>
            <a:endParaRPr lang="en-US" sz="1600" dirty="0"/>
          </a:p>
          <a:p>
            <a:endParaRPr lang="en-US" sz="1600" dirty="0"/>
          </a:p>
          <a:p>
            <a:endParaRPr lang="en-US" sz="1600" dirty="0"/>
          </a:p>
          <a:p>
            <a:endParaRPr lang="en-US" sz="1700" dirty="0"/>
          </a:p>
        </p:txBody>
      </p:sp>
      <p:sp>
        <p:nvSpPr>
          <p:cNvPr id="9" name="Content Placeholder 8"/>
          <p:cNvSpPr>
            <a:spLocks noGrp="1"/>
          </p:cNvSpPr>
          <p:nvPr>
            <p:ph sz="quarter" idx="4"/>
          </p:nvPr>
        </p:nvSpPr>
        <p:spPr>
          <a:xfrm>
            <a:off x="4629152" y="889685"/>
            <a:ext cx="4000304" cy="5603791"/>
          </a:xfrm>
        </p:spPr>
        <p:txBody>
          <a:bodyPr>
            <a:noAutofit/>
          </a:bodyPr>
          <a:lstStyle/>
          <a:p>
            <a:r>
              <a:rPr lang="en-US" sz="900" b="1" dirty="0"/>
              <a:t>Department of Labor</a:t>
            </a:r>
          </a:p>
          <a:p>
            <a:r>
              <a:rPr lang="en-US" sz="900" dirty="0"/>
              <a:t>Occupational Safety &amp; Health Administration</a:t>
            </a:r>
          </a:p>
          <a:p>
            <a:r>
              <a:rPr lang="en-US" sz="900" dirty="0"/>
              <a:t>Office of Worker Compensation Programs</a:t>
            </a:r>
          </a:p>
          <a:p>
            <a:endParaRPr lang="en-US" sz="900" dirty="0"/>
          </a:p>
          <a:p>
            <a:r>
              <a:rPr lang="en-US" sz="900" b="1" dirty="0"/>
              <a:t>Department of State</a:t>
            </a:r>
          </a:p>
          <a:p>
            <a:r>
              <a:rPr lang="en-US" sz="900" dirty="0"/>
              <a:t>Bureau of Consular Affairs</a:t>
            </a:r>
          </a:p>
          <a:p>
            <a:endParaRPr lang="en-US" sz="900" dirty="0"/>
          </a:p>
          <a:p>
            <a:r>
              <a:rPr lang="en-US" sz="900" b="1" dirty="0"/>
              <a:t>Department of Treasury</a:t>
            </a:r>
          </a:p>
          <a:p>
            <a:r>
              <a:rPr lang="en-US" sz="900" dirty="0"/>
              <a:t>Internal Revenue Service</a:t>
            </a:r>
          </a:p>
          <a:p>
            <a:endParaRPr lang="en-US" sz="900" dirty="0"/>
          </a:p>
          <a:p>
            <a:r>
              <a:rPr lang="en-US" sz="900" b="1" dirty="0"/>
              <a:t>Department of Veterans Affairs</a:t>
            </a:r>
          </a:p>
          <a:p>
            <a:r>
              <a:rPr lang="en-US" sz="900" dirty="0"/>
              <a:t>Veterans Health Administration</a:t>
            </a:r>
          </a:p>
          <a:p>
            <a:r>
              <a:rPr lang="en-US" sz="900" dirty="0"/>
              <a:t>Veterans Benefits Administration</a:t>
            </a:r>
          </a:p>
          <a:p>
            <a:endParaRPr lang="en-US" sz="900" dirty="0"/>
          </a:p>
          <a:p>
            <a:r>
              <a:rPr lang="en-US" sz="900" b="1" dirty="0"/>
              <a:t>Office of Personnel and Management</a:t>
            </a:r>
          </a:p>
          <a:p>
            <a:r>
              <a:rPr lang="en-US" sz="900" dirty="0"/>
              <a:t>Federal Employment Services</a:t>
            </a:r>
          </a:p>
          <a:p>
            <a:r>
              <a:rPr lang="en-US" sz="900" dirty="0"/>
              <a:t>Retirement Services</a:t>
            </a:r>
          </a:p>
          <a:p>
            <a:br>
              <a:rPr lang="en-US" sz="900" b="1" dirty="0"/>
            </a:br>
            <a:r>
              <a:rPr lang="en-US" sz="900" b="1" dirty="0"/>
              <a:t>Social Security Administration</a:t>
            </a:r>
          </a:p>
          <a:p>
            <a:endParaRPr lang="en-US" sz="900" dirty="0"/>
          </a:p>
          <a:p>
            <a:r>
              <a:rPr lang="en-US" sz="900" b="1" dirty="0"/>
              <a:t>Small Business Administration</a:t>
            </a:r>
          </a:p>
          <a:p>
            <a:r>
              <a:rPr lang="en-US" sz="900" dirty="0"/>
              <a:t>Field Operations</a:t>
            </a:r>
          </a:p>
          <a:p>
            <a:endParaRPr lang="en-US" sz="900" dirty="0"/>
          </a:p>
          <a:p>
            <a:r>
              <a:rPr lang="en-US" sz="900" b="1" dirty="0"/>
              <a:t>Interagency Initiative</a:t>
            </a:r>
          </a:p>
          <a:p>
            <a:r>
              <a:rPr lang="en-US" sz="900" dirty="0"/>
              <a:t>Recreation.gov (U.S. Forest Service, National Park Service, U.S. Fish and Wildlife Service, Bureau of Land Management, Bureau of Reclamation, U.S. Army Corps of Engineers, National Archives)</a:t>
            </a:r>
          </a:p>
          <a:p>
            <a:r>
              <a:rPr lang="en-US" sz="800" dirty="0"/>
              <a:t>Last updated on 11/21/18. 1) SSA HISPs combined due to reorganization; 2) Forest Service and recreation.gov submitting as one HISP 3) Trademarks and Patents submitting as two distinct HISPs</a:t>
            </a:r>
          </a:p>
        </p:txBody>
      </p:sp>
      <p:sp>
        <p:nvSpPr>
          <p:cNvPr id="10" name="Content Placeholder 2"/>
          <p:cNvSpPr>
            <a:spLocks noGrp="1"/>
          </p:cNvSpPr>
          <p:nvPr>
            <p:ph type="title"/>
          </p:nvPr>
        </p:nvSpPr>
        <p:spPr>
          <a:xfrm>
            <a:off x="2166407" y="457200"/>
            <a:ext cx="6870700" cy="296562"/>
          </a:xfrm>
        </p:spPr>
        <p:txBody>
          <a:bodyPr>
            <a:normAutofit fontScale="90000"/>
          </a:bodyPr>
          <a:lstStyle/>
          <a:p>
            <a:r>
              <a:rPr lang="en-US" dirty="0"/>
              <a:t>The following entities are identified as High Impact Service Providers (HISPs) and are subject to the customer experience section of the 2018 A-11 Guidance.</a:t>
            </a:r>
          </a:p>
          <a:p>
            <a:endParaRPr lang="en-US" dirty="0"/>
          </a:p>
          <a:p>
            <a:endParaRPr lang="en-US" dirty="0"/>
          </a:p>
        </p:txBody>
      </p:sp>
      <p:sp>
        <p:nvSpPr>
          <p:cNvPr id="2" name="Slide Number Placeholder 1"/>
          <p:cNvSpPr>
            <a:spLocks noGrp="1"/>
          </p:cNvSpPr>
          <p:nvPr>
            <p:ph type="sldNum" sz="quarter" idx="10"/>
          </p:nvPr>
        </p:nvSpPr>
        <p:spPr/>
        <p:txBody>
          <a:bodyPr/>
          <a:lstStyle/>
          <a:p>
            <a:pPr>
              <a:defRPr/>
            </a:pPr>
            <a:fld id="{080FF5CF-EFE5-4A4A-A96E-F1E17A2A09BD}" type="slidenum">
              <a:rPr lang="en-US" smtClean="0"/>
              <a:pPr>
                <a:defRPr/>
              </a:pPr>
              <a:t>7</a:t>
            </a:fld>
            <a:endParaRPr lang="en-US" dirty="0"/>
          </a:p>
        </p:txBody>
      </p:sp>
    </p:spTree>
    <p:extLst>
      <p:ext uri="{BB962C8B-B14F-4D97-AF65-F5344CB8AC3E}">
        <p14:creationId xmlns:p14="http://schemas.microsoft.com/office/powerpoint/2010/main" val="823956831"/>
      </p:ext>
    </p:extLst>
  </p:cSld>
  <p:clrMapOvr>
    <a:masterClrMapping/>
  </p:clrMapOvr>
</p:sld>
</file>

<file path=ppt/theme/theme1.xml><?xml version="1.0" encoding="utf-8"?>
<a:theme xmlns:a="http://schemas.openxmlformats.org/drawingml/2006/main" name="CAP Goal Theme">
  <a:themeElements>
    <a:clrScheme name="CAP Goals Colors">
      <a:dk1>
        <a:srgbClr val="0B2644"/>
      </a:dk1>
      <a:lt1>
        <a:srgbClr val="F7F8F8"/>
      </a:lt1>
      <a:dk2>
        <a:srgbClr val="333B46"/>
      </a:dk2>
      <a:lt2>
        <a:srgbClr val="57626E"/>
      </a:lt2>
      <a:accent1>
        <a:srgbClr val="72A8DB"/>
      </a:accent1>
      <a:accent2>
        <a:srgbClr val="BCE3F8"/>
      </a:accent2>
      <a:accent3>
        <a:srgbClr val="DD1F2C"/>
      </a:accent3>
      <a:accent4>
        <a:srgbClr val="CCA22C"/>
      </a:accent4>
      <a:accent5>
        <a:srgbClr val="EBE8EC"/>
      </a:accent5>
      <a:accent6>
        <a:srgbClr val="77C14A"/>
      </a:accent6>
      <a:hlink>
        <a:srgbClr val="33689A"/>
      </a:hlink>
      <a:folHlink>
        <a:srgbClr val="4E1219"/>
      </a:folHlink>
    </a:clrScheme>
    <a:fontScheme name="Cap Goal Fonts">
      <a:majorFont>
        <a:latin typeface="Merriweather"/>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 Goal Theme" id="{E51AA4AD-FFFD-4550-9B2F-6EEE8E4D13A0}" vid="{3BF8AAC1-5087-4991-9895-E39165CCA5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ATS Document" ma:contentTypeID="0x0101001535DA4C42BB0A4190F0B907E96E14EC00DFC49CAB19ABB545AE570A9CADB64465" ma:contentTypeVersion="41" ma:contentTypeDescription="Create a new CATS review document." ma:contentTypeScope="" ma:versionID="5b301aa00a0873bafaf3f10d88f0895a">
  <xsd:schema xmlns:xsd="http://www.w3.org/2001/XMLSchema" xmlns:xs="http://www.w3.org/2001/XMLSchema" xmlns:p="http://schemas.microsoft.com/office/2006/metadata/properties" xmlns:ns2="2dc5fc59-671e-4992-9137-367d33e7a620" xmlns:ns3="b98113d1-2743-448a-bf6b-8ee9d2e1a7fa" targetNamespace="http://schemas.microsoft.com/office/2006/metadata/properties" ma:root="true" ma:fieldsID="4e0535a2b5211a4f62699ba84694f952" ns2:_="" ns3:_="">
    <xsd:import namespace="2dc5fc59-671e-4992-9137-367d33e7a620"/>
    <xsd:import namespace="b98113d1-2743-448a-bf6b-8ee9d2e1a7fa"/>
    <xsd:element name="properties">
      <xsd:complexType>
        <xsd:sequence>
          <xsd:element name="documentManagement">
            <xsd:complexType>
              <xsd:all>
                <xsd:element ref="ns2:Background_x0020_Information" minOccurs="0"/>
                <xsd:element ref="ns2:Document_x0020_Notes" minOccurs="0"/>
                <xsd:element ref="ns2:SharedWithUsers" minOccurs="0"/>
                <xsd:element ref="ns3:Reviewer_x0020_Statu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c5fc59-671e-4992-9137-367d33e7a620" elementFormDefault="qualified">
    <xsd:import namespace="http://schemas.microsoft.com/office/2006/documentManagement/types"/>
    <xsd:import namespace="http://schemas.microsoft.com/office/infopath/2007/PartnerControls"/>
    <xsd:element name="Background_x0020_Information" ma:index="8" nillable="true" ma:displayName="Background Information" ma:hidden="true" ma:internalName="Background_x0020_Information0" ma:readOnly="false">
      <xsd:simpleType>
        <xsd:restriction base="dms:Note"/>
      </xsd:simpleType>
    </xsd:element>
    <xsd:element name="Document_x0020_Notes" ma:index="9" nillable="true" ma:displayName="Document Notes" ma:hidden="true" ma:internalName="Document_x0020_Notes0" ma:readOnly="false">
      <xsd:simpleType>
        <xsd:restriction base="dms:Note"/>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8113d1-2743-448a-bf6b-8ee9d2e1a7fa" elementFormDefault="qualified">
    <xsd:import namespace="http://schemas.microsoft.com/office/2006/documentManagement/types"/>
    <xsd:import namespace="http://schemas.microsoft.com/office/infopath/2007/PartnerControls"/>
    <xsd:element name="Reviewer_x0020_Statuses" ma:index="13" nillable="true" ma:displayName="Reviewer Statuses" ma:internalName="Reviewer_x0020_Status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Notes xmlns="2dc5fc59-671e-4992-9137-367d33e7a620" xsi:nil="true"/>
    <Background_x0020_Information xmlns="2dc5fc59-671e-4992-9137-367d33e7a620" xsi:nil="true"/>
    <Reviewer_x0020_Statuses xmlns="b98113d1-2743-448a-bf6b-8ee9d2e1a7f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7D0778-A794-405A-A872-4B9D2232A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c5fc59-671e-4992-9137-367d33e7a620"/>
    <ds:schemaRef ds:uri="b98113d1-2743-448a-bf6b-8ee9d2e1a7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98BD95-219E-46F1-93A7-0F3DE817E37D}">
  <ds:schemaRefs>
    <ds:schemaRef ds:uri="http://schemas.microsoft.com/office/2006/documentManagement/types"/>
    <ds:schemaRef ds:uri="http://purl.org/dc/elements/1.1/"/>
    <ds:schemaRef ds:uri="http://www.w3.org/XML/1998/namespace"/>
    <ds:schemaRef ds:uri="http://schemas.openxmlformats.org/package/2006/metadata/core-properties"/>
    <ds:schemaRef ds:uri="b98113d1-2743-448a-bf6b-8ee9d2e1a7fa"/>
    <ds:schemaRef ds:uri="http://purl.org/dc/dcmitype/"/>
    <ds:schemaRef ds:uri="http://purl.org/dc/terms/"/>
    <ds:schemaRef ds:uri="http://schemas.microsoft.com/office/2006/metadata/properties"/>
    <ds:schemaRef ds:uri="2dc5fc59-671e-4992-9137-367d33e7a620"/>
    <ds:schemaRef ds:uri="http://schemas.microsoft.com/office/infopath/2007/PartnerControls"/>
  </ds:schemaRefs>
</ds:datastoreItem>
</file>

<file path=customXml/itemProps3.xml><?xml version="1.0" encoding="utf-8"?>
<ds:datastoreItem xmlns:ds="http://schemas.openxmlformats.org/officeDocument/2006/customXml" ds:itemID="{974AF354-85C3-4198-B67B-87AAB8A16D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CAP Goal Theme</Template>
  <TotalTime>38552</TotalTime>
  <Words>1910</Words>
  <Application>Microsoft Office PowerPoint</Application>
  <PresentationFormat>On-screen Show (4:3)</PresentationFormat>
  <Paragraphs>179</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Merriweather</vt:lpstr>
      <vt:lpstr>Source Sans Pro</vt:lpstr>
      <vt:lpstr>Wingdings</vt:lpstr>
      <vt:lpstr>CAP Goal Theme</vt:lpstr>
      <vt:lpstr>PowerPoint Presentation</vt:lpstr>
      <vt:lpstr>2019 HISP Self-Assessment Summary</vt:lpstr>
      <vt:lpstr>2019 HISP Self-Assessment Summary</vt:lpstr>
      <vt:lpstr>2019 HISP Self-Assessment Summary</vt:lpstr>
      <vt:lpstr>2019/2020 HISP CX Focus Areas</vt:lpstr>
      <vt:lpstr>2019/2020 HISP CX Focus Areas</vt:lpstr>
      <vt:lpstr>The following entities are identified as High Impact Service Providers (HISPs) and are subject to the customer experience section of the 2018 A-11 Guidance.  </vt:lpstr>
    </vt:vector>
  </TitlesOfParts>
  <Manager>James.Bae@treasury.gov;Andrea.Fisher-Colwill@treasury.gov</Manager>
  <Company>The U.S. Department of the Treasury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Performance Review Template Spring 2013</dc:title>
  <dc:creator>David Yi</dc:creator>
  <cp:keywords>QPR;STAT;STAT Related</cp:keywords>
  <cp:lastModifiedBy>Boland, Amira C. EOP/OMB</cp:lastModifiedBy>
  <cp:revision>1710</cp:revision>
  <cp:lastPrinted>2018-12-06T21:31:26Z</cp:lastPrinted>
  <dcterms:created xsi:type="dcterms:W3CDTF">2011-02-07T17:23:58Z</dcterms:created>
  <dcterms:modified xsi:type="dcterms:W3CDTF">2021-07-26T15:53:04Z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0x0101001535DA4C42BB0A4190F0B907E96E14EC00DFC49CAB19ABB545AE570A9CADB64465</vt:lpwstr>
  </property>
  <property fmtid="{D5CDD505-2E9C-101B-9397-08002B2CF9AE}" pid="3" name="_dlc_DocIdItemGuid">
    <vt:lpwstr>29911dad-ee4d-4556-b4db-a6ab94402037</vt:lpwstr>
  </property>
</Properties>
</file>